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9" r:id="rId3"/>
    <p:sldId id="270" r:id="rId4"/>
    <p:sldId id="273" r:id="rId5"/>
    <p:sldId id="268" r:id="rId6"/>
    <p:sldId id="275" r:id="rId7"/>
    <p:sldId id="274" r:id="rId8"/>
    <p:sldId id="272"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77"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E204D6-2599-40CD-ABC9-E365F485D60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238238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E204D6-2599-40CD-ABC9-E365F485D60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278160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E204D6-2599-40CD-ABC9-E365F485D60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102450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E204D6-2599-40CD-ABC9-E365F485D60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191607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204D6-2599-40CD-ABC9-E365F485D60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331806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E204D6-2599-40CD-ABC9-E365F485D601}"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405700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E204D6-2599-40CD-ABC9-E365F485D601}"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415813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E204D6-2599-40CD-ABC9-E365F485D601}"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63225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204D6-2599-40CD-ABC9-E365F485D601}"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158307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204D6-2599-40CD-ABC9-E365F485D601}"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325831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204D6-2599-40CD-ABC9-E365F485D601}"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7634B-5DB5-41A5-8CDA-9376D499A93C}" type="slidenum">
              <a:rPr lang="en-US" smtClean="0"/>
              <a:t>‹#›</a:t>
            </a:fld>
            <a:endParaRPr lang="en-US"/>
          </a:p>
        </p:txBody>
      </p:sp>
    </p:spTree>
    <p:extLst>
      <p:ext uri="{BB962C8B-B14F-4D97-AF65-F5344CB8AC3E}">
        <p14:creationId xmlns:p14="http://schemas.microsoft.com/office/powerpoint/2010/main" val="161009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204D6-2599-40CD-ABC9-E365F485D601}" type="datetimeFigureOut">
              <a:rPr lang="en-US" smtClean="0"/>
              <a:t>3/28/2017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7634B-5DB5-41A5-8CDA-9376D499A93C}" type="slidenum">
              <a:rPr lang="en-US" smtClean="0"/>
              <a:t>‹#›</a:t>
            </a:fld>
            <a:endParaRPr lang="en-US"/>
          </a:p>
        </p:txBody>
      </p:sp>
    </p:spTree>
    <p:extLst>
      <p:ext uri="{BB962C8B-B14F-4D97-AF65-F5344CB8AC3E}">
        <p14:creationId xmlns:p14="http://schemas.microsoft.com/office/powerpoint/2010/main" val="1440894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7210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0236"/>
            <a:ext cx="12193057" cy="6858594"/>
          </a:xfrm>
          <a:prstGeom prst="rect">
            <a:avLst/>
          </a:prstGeom>
        </p:spPr>
      </p:pic>
      <p:sp>
        <p:nvSpPr>
          <p:cNvPr id="8" name="TextBox 7"/>
          <p:cNvSpPr txBox="1"/>
          <p:nvPr/>
        </p:nvSpPr>
        <p:spPr>
          <a:xfrm>
            <a:off x="914735" y="5671985"/>
            <a:ext cx="2432957" cy="461665"/>
          </a:xfrm>
          <a:prstGeom prst="rect">
            <a:avLst/>
          </a:prstGeom>
          <a:noFill/>
        </p:spPr>
        <p:txBody>
          <a:bodyPr wrap="square" rtlCol="0">
            <a:spAutoFit/>
          </a:bodyPr>
          <a:lstStyle/>
          <a:p>
            <a:pPr algn="ctr"/>
            <a:r>
              <a:rPr lang="en-US" sz="2400" dirty="0" smtClean="0">
                <a:solidFill>
                  <a:schemeClr val="tx2">
                    <a:lumMod val="75000"/>
                  </a:schemeClr>
                </a:solidFill>
                <a:latin typeface="Aharoni" panose="02010803020104030203" pitchFamily="2" charset="-79"/>
                <a:cs typeface="Aharoni" panose="02010803020104030203" pitchFamily="2" charset="-79"/>
              </a:rPr>
              <a:t>Randy Owen</a:t>
            </a:r>
            <a:endParaRPr lang="en-US" sz="2400" dirty="0">
              <a:solidFill>
                <a:schemeClr val="tx2">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a:off x="9079861" y="5671983"/>
            <a:ext cx="1632857" cy="461665"/>
          </a:xfrm>
          <a:prstGeom prst="rect">
            <a:avLst/>
          </a:prstGeom>
          <a:noFill/>
        </p:spPr>
        <p:txBody>
          <a:bodyPr wrap="square" rtlCol="0">
            <a:spAutoFit/>
          </a:bodyPr>
          <a:lstStyle/>
          <a:p>
            <a:pPr algn="ctr"/>
            <a:r>
              <a:rPr lang="en-US" sz="2400" dirty="0" smtClean="0">
                <a:solidFill>
                  <a:schemeClr val="tx2">
                    <a:lumMod val="75000"/>
                  </a:schemeClr>
                </a:solidFill>
                <a:latin typeface="Aharoni" panose="02010803020104030203" pitchFamily="2" charset="-79"/>
                <a:cs typeface="Aharoni" panose="02010803020104030203" pitchFamily="2" charset="-79"/>
              </a:rPr>
              <a:t>Jeff Cook</a:t>
            </a:r>
            <a:endParaRPr lang="en-US" sz="2400" dirty="0">
              <a:solidFill>
                <a:schemeClr val="tx2">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a:off x="5018314" y="5671984"/>
            <a:ext cx="2155372" cy="461665"/>
          </a:xfrm>
          <a:prstGeom prst="rect">
            <a:avLst/>
          </a:prstGeom>
          <a:noFill/>
        </p:spPr>
        <p:txBody>
          <a:bodyPr wrap="square" rtlCol="0">
            <a:spAutoFit/>
          </a:bodyPr>
          <a:lstStyle/>
          <a:p>
            <a:pPr algn="ctr"/>
            <a:r>
              <a:rPr lang="en-US" sz="2400" dirty="0" smtClean="0">
                <a:solidFill>
                  <a:schemeClr val="tx2">
                    <a:lumMod val="75000"/>
                  </a:schemeClr>
                </a:solidFill>
                <a:latin typeface="Aharoni" panose="02010803020104030203" pitchFamily="2" charset="-79"/>
                <a:cs typeface="Aharoni" panose="02010803020104030203" pitchFamily="2" charset="-79"/>
              </a:rPr>
              <a:t>Teddy Gentry</a:t>
            </a:r>
            <a:endParaRPr lang="en-US" sz="2400" dirty="0">
              <a:solidFill>
                <a:schemeClr val="tx2">
                  <a:lumMod val="75000"/>
                </a:schemeClr>
              </a:solidFill>
              <a:latin typeface="Aharoni" panose="02010803020104030203" pitchFamily="2" charset="-79"/>
              <a:cs typeface="Aharoni" panose="02010803020104030203" pitchFamily="2" charset="-79"/>
            </a:endParaRPr>
          </a:p>
        </p:txBody>
      </p:sp>
      <p:sp>
        <p:nvSpPr>
          <p:cNvPr id="2" name="TextBox 1"/>
          <p:cNvSpPr txBox="1"/>
          <p:nvPr/>
        </p:nvSpPr>
        <p:spPr>
          <a:xfrm>
            <a:off x="1479282" y="2067379"/>
            <a:ext cx="9233436" cy="584775"/>
          </a:xfrm>
          <a:prstGeom prst="rect">
            <a:avLst/>
          </a:prstGeom>
          <a:noFill/>
        </p:spPr>
        <p:txBody>
          <a:bodyPr wrap="square" rtlCol="0">
            <a:spAutoFit/>
          </a:bodyPr>
          <a:lstStyle/>
          <a:p>
            <a:pPr algn="ctr"/>
            <a:r>
              <a:rPr lang="en-US" sz="2400" dirty="0" smtClean="0">
                <a:solidFill>
                  <a:schemeClr val="tx2">
                    <a:lumMod val="75000"/>
                  </a:schemeClr>
                </a:solidFill>
                <a:latin typeface="Aharoni" panose="02010803020104030203" pitchFamily="2" charset="-79"/>
                <a:cs typeface="Aharoni" panose="02010803020104030203" pitchFamily="2" charset="-79"/>
              </a:rPr>
              <a:t>The three cousins who formed Alabama in </a:t>
            </a:r>
            <a:r>
              <a:rPr lang="en-US" sz="3200" dirty="0" smtClean="0">
                <a:solidFill>
                  <a:schemeClr val="tx2">
                    <a:lumMod val="75000"/>
                  </a:schemeClr>
                </a:solidFill>
                <a:latin typeface="Aharoni" panose="02010803020104030203" pitchFamily="2" charset="-79"/>
                <a:cs typeface="Aharoni" panose="02010803020104030203" pitchFamily="2" charset="-79"/>
              </a:rPr>
              <a:t>1968</a:t>
            </a:r>
            <a:r>
              <a:rPr lang="en-US" sz="2400" dirty="0" smtClean="0">
                <a:solidFill>
                  <a:schemeClr val="tx2">
                    <a:lumMod val="75000"/>
                  </a:schemeClr>
                </a:solidFill>
                <a:latin typeface="Aharoni" panose="02010803020104030203" pitchFamily="2" charset="-79"/>
                <a:cs typeface="Aharoni" panose="02010803020104030203" pitchFamily="2" charset="-79"/>
              </a:rPr>
              <a:t>.</a:t>
            </a:r>
            <a:endParaRPr lang="en-US" sz="2400" dirty="0">
              <a:solidFill>
                <a:schemeClr val="tx2">
                  <a:lumMod val="75000"/>
                </a:schemeClr>
              </a:solidFill>
              <a:latin typeface="Aharoni" panose="02010803020104030203" pitchFamily="2" charset="-79"/>
              <a:cs typeface="Aharoni" panose="02010803020104030203" pitchFamily="2" charset="-79"/>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66" r="11939"/>
          <a:stretch/>
        </p:blipFill>
        <p:spPr>
          <a:xfrm>
            <a:off x="4166738" y="2657461"/>
            <a:ext cx="3858524" cy="2761483"/>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2587" r="14969"/>
          <a:stretch/>
        </p:blipFill>
        <p:spPr>
          <a:xfrm>
            <a:off x="164079" y="2657460"/>
            <a:ext cx="3846936" cy="276148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2201"/>
          <a:stretch/>
        </p:blipFill>
        <p:spPr>
          <a:xfrm>
            <a:off x="8214395" y="2657461"/>
            <a:ext cx="3854565" cy="2764675"/>
          </a:xfrm>
          <a:prstGeom prst="rect">
            <a:avLst/>
          </a:prstGeom>
        </p:spPr>
      </p:pic>
    </p:spTree>
    <p:extLst>
      <p:ext uri="{BB962C8B-B14F-4D97-AF65-F5344CB8AC3E}">
        <p14:creationId xmlns:p14="http://schemas.microsoft.com/office/powerpoint/2010/main" val="2333345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grpSp>
        <p:nvGrpSpPr>
          <p:cNvPr id="2" name="Group 1"/>
          <p:cNvGrpSpPr/>
          <p:nvPr/>
        </p:nvGrpSpPr>
        <p:grpSpPr>
          <a:xfrm>
            <a:off x="5877723" y="2183571"/>
            <a:ext cx="4626429" cy="4517997"/>
            <a:chOff x="5709557" y="2173060"/>
            <a:chExt cx="4626429" cy="451799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557" y="2173060"/>
              <a:ext cx="4626429" cy="4517997"/>
            </a:xfrm>
            <a:prstGeom prst="rect">
              <a:avLst/>
            </a:prstGeom>
          </p:spPr>
        </p:pic>
        <p:sp>
          <p:nvSpPr>
            <p:cNvPr id="6" name="5-Point Star 5"/>
            <p:cNvSpPr/>
            <p:nvPr/>
          </p:nvSpPr>
          <p:spPr>
            <a:xfrm>
              <a:off x="7609115" y="3559628"/>
              <a:ext cx="277586" cy="2449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9437914" y="4016828"/>
              <a:ext cx="277586" cy="2939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772399" y="4089158"/>
              <a:ext cx="266701" cy="22158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57528" y="3150892"/>
            <a:ext cx="5373321" cy="1569660"/>
          </a:xfrm>
          <a:prstGeom prst="rect">
            <a:avLst/>
          </a:prstGeom>
          <a:noFill/>
        </p:spPr>
        <p:txBody>
          <a:bodyPr wrap="square" rtlCol="0">
            <a:spAutoFit/>
          </a:bodyPr>
          <a:lstStyle/>
          <a:p>
            <a:r>
              <a:rPr lang="en-US" sz="2400" dirty="0" smtClean="0">
                <a:solidFill>
                  <a:schemeClr val="tx2">
                    <a:lumMod val="75000"/>
                  </a:schemeClr>
                </a:solidFill>
                <a:latin typeface="Aharoni" panose="02010803020104030203" pitchFamily="2" charset="-79"/>
                <a:cs typeface="Aharoni" panose="02010803020104030203" pitchFamily="2" charset="-79"/>
              </a:rPr>
              <a:t>Raised near Lookout Mountain, AL, the group performed in Myrtle Beach, SC for several years before they found success in Nashville, TN. </a:t>
            </a:r>
            <a:endParaRPr lang="en-US" sz="2400" dirty="0">
              <a:solidFill>
                <a:schemeClr val="tx2">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90387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772" y="2022071"/>
            <a:ext cx="3373528" cy="4688972"/>
          </a:xfrm>
          <a:prstGeom prst="rect">
            <a:avLst/>
          </a:prstGeom>
        </p:spPr>
      </p:pic>
      <p:sp>
        <p:nvSpPr>
          <p:cNvPr id="6" name="TextBox 5"/>
          <p:cNvSpPr txBox="1"/>
          <p:nvPr/>
        </p:nvSpPr>
        <p:spPr>
          <a:xfrm>
            <a:off x="5065625" y="3087057"/>
            <a:ext cx="5825532" cy="2308324"/>
          </a:xfrm>
          <a:prstGeom prst="rect">
            <a:avLst/>
          </a:prstGeom>
          <a:solidFill>
            <a:schemeClr val="bg1"/>
          </a:solidFill>
        </p:spPr>
        <p:txBody>
          <a:bodyPr wrap="square" rtlCol="0">
            <a:spAutoFit/>
          </a:bodyPr>
          <a:lstStyle/>
          <a:p>
            <a:r>
              <a:rPr lang="en-US" sz="2400" dirty="0" smtClean="0">
                <a:solidFill>
                  <a:schemeClr val="tx2">
                    <a:lumMod val="75000"/>
                  </a:schemeClr>
                </a:solidFill>
                <a:latin typeface="Aharoni" panose="02010803020104030203" pitchFamily="2" charset="-79"/>
                <a:cs typeface="Aharoni" panose="02010803020104030203" pitchFamily="2" charset="-79"/>
              </a:rPr>
              <a:t>Alabama performed at The Bowery in Myrtle Beach, South Carolina for seven seasons. There they honed their craft and learned that country music could appeal to any music lover if played with enough energy. </a:t>
            </a:r>
            <a:endParaRPr lang="en-US" sz="2400" dirty="0">
              <a:solidFill>
                <a:schemeClr val="tx2">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10685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0780" y="2283336"/>
            <a:ext cx="7182390" cy="4246671"/>
          </a:xfrm>
          <a:prstGeom prst="rect">
            <a:avLst/>
          </a:prstGeom>
        </p:spPr>
      </p:pic>
      <p:sp>
        <p:nvSpPr>
          <p:cNvPr id="2" name="TextBox 1"/>
          <p:cNvSpPr txBox="1"/>
          <p:nvPr/>
        </p:nvSpPr>
        <p:spPr>
          <a:xfrm>
            <a:off x="274297" y="3621841"/>
            <a:ext cx="3711270" cy="1569660"/>
          </a:xfrm>
          <a:prstGeom prst="rect">
            <a:avLst/>
          </a:prstGeom>
          <a:noFill/>
        </p:spPr>
        <p:txBody>
          <a:bodyPr wrap="square" rtlCol="0">
            <a:spAutoFit/>
          </a:bodyPr>
          <a:lstStyle/>
          <a:p>
            <a:r>
              <a:rPr lang="en-US" sz="2400" dirty="0" smtClean="0">
                <a:solidFill>
                  <a:schemeClr val="tx2">
                    <a:lumMod val="75000"/>
                  </a:schemeClr>
                </a:solidFill>
                <a:latin typeface="Aharoni" panose="02010803020104030203" pitchFamily="2" charset="-79"/>
                <a:cs typeface="Aharoni" panose="02010803020104030203" pitchFamily="2" charset="-79"/>
              </a:rPr>
              <a:t>From left to right- </a:t>
            </a:r>
          </a:p>
          <a:p>
            <a:r>
              <a:rPr lang="en-US" sz="2400" dirty="0" smtClean="0">
                <a:solidFill>
                  <a:schemeClr val="tx2">
                    <a:lumMod val="75000"/>
                  </a:schemeClr>
                </a:solidFill>
                <a:latin typeface="Aharoni" panose="02010803020104030203" pitchFamily="2" charset="-79"/>
                <a:cs typeface="Aharoni" panose="02010803020104030203" pitchFamily="2" charset="-79"/>
              </a:rPr>
              <a:t>Mark Herndon, Jeff Cook, Randy Owen,</a:t>
            </a:r>
          </a:p>
          <a:p>
            <a:r>
              <a:rPr lang="en-US" sz="2400" dirty="0" smtClean="0">
                <a:solidFill>
                  <a:schemeClr val="tx2">
                    <a:lumMod val="75000"/>
                  </a:schemeClr>
                </a:solidFill>
                <a:latin typeface="Aharoni" panose="02010803020104030203" pitchFamily="2" charset="-79"/>
                <a:cs typeface="Aharoni" panose="02010803020104030203" pitchFamily="2" charset="-79"/>
              </a:rPr>
              <a:t> and Teddy Gentry.</a:t>
            </a:r>
            <a:endParaRPr lang="en-US" sz="2400" dirty="0">
              <a:solidFill>
                <a:schemeClr val="tx2">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47213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0213"/>
            <a:ext cx="12193057" cy="6858594"/>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86" t="19620" r="30799" b="39120"/>
          <a:stretch/>
        </p:blipFill>
        <p:spPr>
          <a:xfrm>
            <a:off x="211101" y="2157650"/>
            <a:ext cx="5390915" cy="437356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186" t="61109" r="29104" b="3968"/>
          <a:stretch/>
        </p:blipFill>
        <p:spPr>
          <a:xfrm>
            <a:off x="5602016" y="2813326"/>
            <a:ext cx="5076496" cy="3717890"/>
          </a:xfrm>
          <a:prstGeom prst="rect">
            <a:avLst/>
          </a:prstGeom>
        </p:spPr>
      </p:pic>
    </p:spTree>
    <p:extLst>
      <p:ext uri="{BB962C8B-B14F-4D97-AF65-F5344CB8AC3E}">
        <p14:creationId xmlns:p14="http://schemas.microsoft.com/office/powerpoint/2010/main" val="2489245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7" t="19995" r="23790" b="37016"/>
          <a:stretch/>
        </p:blipFill>
        <p:spPr>
          <a:xfrm>
            <a:off x="73573" y="2162652"/>
            <a:ext cx="5938346" cy="443011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067" t="63065" r="27286"/>
          <a:stretch/>
        </p:blipFill>
        <p:spPr>
          <a:xfrm>
            <a:off x="5412826" y="2677807"/>
            <a:ext cx="5213131" cy="3914955"/>
          </a:xfrm>
          <a:prstGeom prst="rect">
            <a:avLst/>
          </a:prstGeom>
        </p:spPr>
      </p:pic>
    </p:spTree>
    <p:extLst>
      <p:ext uri="{BB962C8B-B14F-4D97-AF65-F5344CB8AC3E}">
        <p14:creationId xmlns:p14="http://schemas.microsoft.com/office/powerpoint/2010/main" val="189930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451" t="12064" r="11983" b="14793"/>
          <a:stretch/>
        </p:blipFill>
        <p:spPr>
          <a:xfrm>
            <a:off x="1404809" y="1986454"/>
            <a:ext cx="3650665" cy="4757247"/>
          </a:xfrm>
          <a:prstGeom prst="rect">
            <a:avLst/>
          </a:prstGeom>
        </p:spPr>
      </p:pic>
      <p:sp>
        <p:nvSpPr>
          <p:cNvPr id="2" name="TextBox 1"/>
          <p:cNvSpPr txBox="1"/>
          <p:nvPr/>
        </p:nvSpPr>
        <p:spPr>
          <a:xfrm>
            <a:off x="5428405" y="3210915"/>
            <a:ext cx="5796643" cy="2308324"/>
          </a:xfrm>
          <a:prstGeom prst="rect">
            <a:avLst/>
          </a:prstGeom>
          <a:noFill/>
        </p:spPr>
        <p:txBody>
          <a:bodyPr wrap="square" rtlCol="0">
            <a:spAutoFit/>
          </a:bodyPr>
          <a:lstStyle/>
          <a:p>
            <a:r>
              <a:rPr lang="en-US" sz="2400" dirty="0" smtClean="0">
                <a:solidFill>
                  <a:schemeClr val="tx2">
                    <a:lumMod val="75000"/>
                  </a:schemeClr>
                </a:solidFill>
                <a:latin typeface="Aharoni" panose="02010803020104030203" pitchFamily="2" charset="-79"/>
                <a:cs typeface="Aharoni" panose="02010803020104030203" pitchFamily="2" charset="-79"/>
              </a:rPr>
              <a:t>The Alabama boys never forgot their Southern roots and always paid homage to their home state. Here, the lyrics to “My Home’s in Alabama” by Randy Owen and Teddy Gentry are stitched as a poem. </a:t>
            </a:r>
            <a:endParaRPr lang="en-US" sz="2400" dirty="0">
              <a:solidFill>
                <a:schemeClr val="tx2">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06649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3057" cy="68585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916" y="2035061"/>
            <a:ext cx="3840216" cy="4647949"/>
          </a:xfrm>
          <a:prstGeom prst="rect">
            <a:avLst/>
          </a:prstGeom>
        </p:spPr>
      </p:pic>
      <p:sp>
        <p:nvSpPr>
          <p:cNvPr id="2" name="TextBox 1"/>
          <p:cNvSpPr txBox="1"/>
          <p:nvPr/>
        </p:nvSpPr>
        <p:spPr>
          <a:xfrm>
            <a:off x="5606049" y="2979635"/>
            <a:ext cx="5012872" cy="1938992"/>
          </a:xfrm>
          <a:prstGeom prst="rect">
            <a:avLst/>
          </a:prstGeom>
          <a:noFill/>
        </p:spPr>
        <p:txBody>
          <a:bodyPr wrap="square" rtlCol="0">
            <a:spAutoFit/>
          </a:bodyPr>
          <a:lstStyle/>
          <a:p>
            <a:r>
              <a:rPr lang="en-US" sz="2400" dirty="0" smtClean="0">
                <a:solidFill>
                  <a:schemeClr val="tx2">
                    <a:lumMod val="75000"/>
                  </a:schemeClr>
                </a:solidFill>
                <a:latin typeface="Aharoni" panose="02010803020104030203" pitchFamily="2" charset="-79"/>
                <a:cs typeface="Aharoni" panose="02010803020104030203" pitchFamily="2" charset="-79"/>
              </a:rPr>
              <a:t>Family members Jeff Cook, Randy Owens and Teddy Gentry remain the foundation of one of the most influential country bands of all time. </a:t>
            </a:r>
            <a:endParaRPr lang="en-US" sz="2400" dirty="0">
              <a:solidFill>
                <a:schemeClr val="tx2">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3250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266</TotalTime>
  <Words>162</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Aharoni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 Soehnlen</dc:creator>
  <cp:lastModifiedBy>Danielle Herbst</cp:lastModifiedBy>
  <cp:revision>24</cp:revision>
  <dcterms:created xsi:type="dcterms:W3CDTF">2017-03-22T17:55:31Z</dcterms:created>
  <dcterms:modified xsi:type="dcterms:W3CDTF">2017-03-28T18:59:18Z</dcterms:modified>
</cp:coreProperties>
</file>