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5" r:id="rId8"/>
    <p:sldId id="264" r:id="rId9"/>
    <p:sldId id="266" r:id="rId10"/>
    <p:sldId id="267" r:id="rId11"/>
    <p:sldId id="268" r:id="rId12"/>
    <p:sldId id="270" r:id="rId13"/>
    <p:sldId id="271" r:id="rId14"/>
    <p:sldId id="269" r:id="rId15"/>
    <p:sldId id="273" r:id="rId16"/>
    <p:sldId id="274" r:id="rId17"/>
    <p:sldId id="272" r:id="rId18"/>
    <p:sldId id="275" r:id="rId19"/>
    <p:sldId id="276" r:id="rId20"/>
    <p:sldId id="277" r:id="rId21"/>
    <p:sldId id="280" r:id="rId22"/>
    <p:sldId id="281" r:id="rId23"/>
    <p:sldId id="28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88" autoAdjust="0"/>
    <p:restoredTop sz="94660"/>
  </p:normalViewPr>
  <p:slideViewPr>
    <p:cSldViewPr snapToGrid="0">
      <p:cViewPr varScale="1">
        <p:scale>
          <a:sx n="91" d="100"/>
          <a:sy n="91" d="100"/>
        </p:scale>
        <p:origin x="10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3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92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09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27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34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90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26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66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75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70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16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3A4F2-4DDE-4D28-99F8-402263DC5278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40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8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meo.com/668358924/67b41c2398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s://vimeo.com/manage/videos/703445992/173e817c99" TargetMode="Externa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1">
            <a:extLst>
              <a:ext uri="{FF2B5EF4-FFF2-40B4-BE49-F238E27FC236}">
                <a16:creationId xmlns:a16="http://schemas.microsoft.com/office/drawing/2014/main" xmlns="" id="{832AE0D6-F463-42C0-90D4-BC88ACDFD59D}"/>
              </a:ext>
            </a:extLst>
          </p:cNvPr>
          <p:cNvSpPr/>
          <p:nvPr/>
        </p:nvSpPr>
        <p:spPr>
          <a:xfrm>
            <a:off x="1115208" y="1421051"/>
            <a:ext cx="9961581" cy="30353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3300" dirty="0">
              <a:solidFill>
                <a:schemeClr val="accent6">
                  <a:lumMod val="50000"/>
                </a:schemeClr>
              </a:solidFill>
              <a:latin typeface="Lustria"/>
              <a:ea typeface="Lustria"/>
              <a:cs typeface="Lustria"/>
              <a:sym typeface="Lustria"/>
            </a:endParaRPr>
          </a:p>
          <a:p>
            <a:pPr algn="ctr">
              <a:buClr>
                <a:srgbClr val="C00000"/>
              </a:buClr>
              <a:buSzPct val="25000"/>
              <a:buFont typeface="Arial"/>
              <a:buNone/>
            </a:pPr>
            <a:r>
              <a:rPr lang="en-US" sz="3600" dirty="0">
                <a:solidFill>
                  <a:srgbClr val="1D3259"/>
                </a:solidFill>
                <a:latin typeface="Engravers MT" panose="02090707080505020304" pitchFamily="18" charset="0"/>
                <a:cs typeface="Engravers MT"/>
              </a:rPr>
              <a:t>INTRODUCTION to SONGWRITING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400" kern="1200" dirty="0">
                <a:latin typeface="Calisto MT" panose="02040603050505030304" pitchFamily="18" charset="0"/>
                <a:ea typeface="+mn-ea"/>
                <a:cs typeface="Times" panose="02020603050405020304" pitchFamily="18" charset="0"/>
                <a:sym typeface="Arial Narrow"/>
              </a:rPr>
              <a:t>Lesson 1 | Grades </a:t>
            </a:r>
            <a:r>
              <a:rPr lang="en-US" sz="2400" dirty="0">
                <a:latin typeface="Calisto MT" panose="02040603050505030304" pitchFamily="18" charset="0"/>
                <a:cs typeface="Times" panose="02020603050405020304" pitchFamily="18" charset="0"/>
                <a:sym typeface="Arial Narrow"/>
              </a:rPr>
              <a:t>7-12</a:t>
            </a:r>
            <a:endParaRPr sz="2400" kern="1200" dirty="0">
              <a:latin typeface="Calisto MT" panose="02040603050505030304" pitchFamily="18" charset="0"/>
              <a:cs typeface="Times" panose="02020603050405020304" pitchFamily="18" charset="0"/>
              <a:sym typeface="Arial Narrow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800" dirty="0">
              <a:latin typeface="Lustria"/>
              <a:ea typeface="Lustria"/>
              <a:cs typeface="Lustria"/>
              <a:sym typeface="Lustria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endParaRPr sz="1600" b="1" dirty="0">
              <a:solidFill>
                <a:srgbClr val="C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5" name="Picture 4" descr="A person playing a guitar&#10;&#10;Description automatically generated">
            <a:extLst>
              <a:ext uri="{FF2B5EF4-FFF2-40B4-BE49-F238E27FC236}">
                <a16:creationId xmlns:a16="http://schemas.microsoft.com/office/drawing/2014/main" xmlns="" id="{F4E189A8-2AB9-44E6-9B07-FB40D9CF9C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795" y="3614567"/>
            <a:ext cx="2169031" cy="2241939"/>
          </a:xfrm>
          <a:prstGeom prst="rect">
            <a:avLst/>
          </a:prstGeom>
        </p:spPr>
      </p:pic>
      <p:pic>
        <p:nvPicPr>
          <p:cNvPr id="7" name="Picture 6" descr="A person singing into a microphone&#10;&#10;Description automatically generated with medium confidence">
            <a:extLst>
              <a:ext uri="{FF2B5EF4-FFF2-40B4-BE49-F238E27FC236}">
                <a16:creationId xmlns:a16="http://schemas.microsoft.com/office/drawing/2014/main" xmlns="" id="{7A54E057-0507-407E-8C33-65ED8E8FFB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190" y="3614569"/>
            <a:ext cx="2181015" cy="2241938"/>
          </a:xfrm>
          <a:prstGeom prst="rect">
            <a:avLst/>
          </a:prstGeom>
        </p:spPr>
      </p:pic>
      <p:pic>
        <p:nvPicPr>
          <p:cNvPr id="9" name="Picture 8" descr="A person holding a guitar&#10;&#10;Description automatically generated">
            <a:extLst>
              <a:ext uri="{FF2B5EF4-FFF2-40B4-BE49-F238E27FC236}">
                <a16:creationId xmlns:a16="http://schemas.microsoft.com/office/drawing/2014/main" xmlns="" id="{83733A9C-AD5E-40A1-AB70-2246534BC6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535" y="3614567"/>
            <a:ext cx="2174925" cy="224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95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erson&#10;&#10;Description automatically generated">
            <a:extLst>
              <a:ext uri="{FF2B5EF4-FFF2-40B4-BE49-F238E27FC236}">
                <a16:creationId xmlns:a16="http://schemas.microsoft.com/office/drawing/2014/main" xmlns="" id="{62635968-7FE4-4415-BBBE-97AA62BB4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449" y="249376"/>
            <a:ext cx="2798079" cy="909945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xmlns="" id="{4B7EEC62-883A-4305-BB95-B642ED30F7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96" y="1255934"/>
            <a:ext cx="5075004" cy="5007187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xmlns="" id="{55B3DD2C-5D6E-46CC-BC46-23E8656EBC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949" y="1213109"/>
            <a:ext cx="4973277" cy="5447997"/>
          </a:xfrm>
          <a:prstGeom prst="rect">
            <a:avLst/>
          </a:prstGeom>
        </p:spPr>
      </p:pic>
      <p:pic>
        <p:nvPicPr>
          <p:cNvPr id="10" name="Picture 4" descr="70,483 Headphone Illustrations &amp;amp; Clip Art - iStock">
            <a:extLst>
              <a:ext uri="{FF2B5EF4-FFF2-40B4-BE49-F238E27FC236}">
                <a16:creationId xmlns:a16="http://schemas.microsoft.com/office/drawing/2014/main" xmlns="" id="{B619F40B-1513-4541-A14A-6EB15BE2A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2758" y="5227865"/>
            <a:ext cx="1035256" cy="103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049F0CF-B647-452C-A46E-BDB4453AA2D8}"/>
              </a:ext>
            </a:extLst>
          </p:cNvPr>
          <p:cNvSpPr/>
          <p:nvPr/>
        </p:nvSpPr>
        <p:spPr>
          <a:xfrm>
            <a:off x="9544497" y="6263121"/>
            <a:ext cx="2573517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Click here for the song.</a:t>
            </a:r>
          </a:p>
        </p:txBody>
      </p:sp>
    </p:spTree>
    <p:extLst>
      <p:ext uri="{BB962C8B-B14F-4D97-AF65-F5344CB8AC3E}">
        <p14:creationId xmlns:p14="http://schemas.microsoft.com/office/powerpoint/2010/main" val="115934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xmlns="" id="{9D28A410-C353-4FF6-B304-50D3D57F1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610" y="288045"/>
            <a:ext cx="4310200" cy="701660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xmlns="" id="{BECAE868-95B1-4134-AA5F-C3C628E8C9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73" y="1331099"/>
            <a:ext cx="3905978" cy="4996264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xmlns="" id="{89413062-7784-4B3A-BCFC-4DE40983C3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448" y="1331099"/>
            <a:ext cx="3673101" cy="4795143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xmlns="" id="{6B5A7239-3813-4C8F-9ADF-581924200A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810" y="1331099"/>
            <a:ext cx="3874222" cy="3048568"/>
          </a:xfrm>
          <a:prstGeom prst="rect">
            <a:avLst/>
          </a:prstGeom>
        </p:spPr>
      </p:pic>
      <p:pic>
        <p:nvPicPr>
          <p:cNvPr id="12" name="Picture 4" descr="70,483 Headphone Illustrations &amp;amp; Clip Art - iStock">
            <a:hlinkClick r:id="rId6"/>
            <a:extLst>
              <a:ext uri="{FF2B5EF4-FFF2-40B4-BE49-F238E27FC236}">
                <a16:creationId xmlns:a16="http://schemas.microsoft.com/office/drawing/2014/main" xmlns="" id="{F1FC3466-D230-49FE-AAC9-68A440781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2758" y="5227865"/>
            <a:ext cx="1035256" cy="103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hlinkClick r:id="rId6"/>
            <a:extLst>
              <a:ext uri="{FF2B5EF4-FFF2-40B4-BE49-F238E27FC236}">
                <a16:creationId xmlns:a16="http://schemas.microsoft.com/office/drawing/2014/main" xmlns="" id="{1C975897-F4A2-4463-8968-52A5C53BB2AD}"/>
              </a:ext>
            </a:extLst>
          </p:cNvPr>
          <p:cNvSpPr/>
          <p:nvPr/>
        </p:nvSpPr>
        <p:spPr>
          <a:xfrm>
            <a:off x="9544497" y="6263121"/>
            <a:ext cx="2573517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Click here for the song.</a:t>
            </a:r>
          </a:p>
        </p:txBody>
      </p:sp>
    </p:spTree>
    <p:extLst>
      <p:ext uri="{BB962C8B-B14F-4D97-AF65-F5344CB8AC3E}">
        <p14:creationId xmlns:p14="http://schemas.microsoft.com/office/powerpoint/2010/main" val="204289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8175E42-0ADD-42BB-A840-D7C49DAE668F}"/>
              </a:ext>
            </a:extLst>
          </p:cNvPr>
          <p:cNvSpPr txBox="1"/>
          <p:nvPr/>
        </p:nvSpPr>
        <p:spPr>
          <a:xfrm>
            <a:off x="3864411" y="2114119"/>
            <a:ext cx="44631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002060"/>
                </a:solidFill>
                <a:latin typeface="Engravers MT" panose="02090707080505020304" pitchFamily="18" charset="0"/>
              </a:rPr>
              <a:t>Listen</a:t>
            </a:r>
          </a:p>
          <a:p>
            <a:pPr>
              <a:defRPr/>
            </a:pPr>
            <a:endParaRPr lang="en-US" sz="1800" dirty="0">
              <a:solidFill>
                <a:sysClr val="windowText" lastClr="000000"/>
              </a:solidFill>
            </a:endParaRPr>
          </a:p>
        </p:txBody>
      </p:sp>
      <p:sp>
        <p:nvSpPr>
          <p:cNvPr id="3" name="Shape 82">
            <a:extLst>
              <a:ext uri="{FF2B5EF4-FFF2-40B4-BE49-F238E27FC236}">
                <a16:creationId xmlns:a16="http://schemas.microsoft.com/office/drawing/2014/main" xmlns="" id="{A0C98805-2A2E-407E-BA7D-EC9104C749C0}"/>
              </a:ext>
            </a:extLst>
          </p:cNvPr>
          <p:cNvSpPr/>
          <p:nvPr/>
        </p:nvSpPr>
        <p:spPr>
          <a:xfrm>
            <a:off x="2149828" y="3321423"/>
            <a:ext cx="7892342" cy="221765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ct val="100000"/>
            </a:pPr>
            <a:r>
              <a:rPr lang="en-US" sz="2400" dirty="0">
                <a:latin typeface="Calisto MT"/>
                <a:ea typeface="Lustria"/>
                <a:cs typeface="Calisto MT"/>
                <a:sym typeface="Lustria"/>
              </a:rPr>
              <a:t>Identify the song’s </a:t>
            </a:r>
            <a:r>
              <a:rPr lang="en-US" sz="2400" b="1" dirty="0">
                <a:solidFill>
                  <a:srgbClr val="002060"/>
                </a:solidFill>
                <a:latin typeface="Calisto MT"/>
                <a:ea typeface="Lustria"/>
                <a:cs typeface="Calisto MT"/>
                <a:sym typeface="Lustria"/>
              </a:rPr>
              <a:t>rhyme scheme </a:t>
            </a:r>
            <a:r>
              <a:rPr lang="en-US" sz="2400" dirty="0">
                <a:latin typeface="Calisto MT"/>
                <a:ea typeface="Lustria"/>
                <a:cs typeface="Calisto MT"/>
                <a:sym typeface="Lustria"/>
              </a:rPr>
              <a:t>(e.g., ABAB, AABB, etc.)</a:t>
            </a:r>
          </a:p>
          <a:p>
            <a:pPr marL="457200" indent="-457200">
              <a:buClr>
                <a:srgbClr val="000000"/>
              </a:buClr>
              <a:buSzPct val="100000"/>
              <a:buFont typeface="+mj-lt"/>
              <a:buAutoNum type="arabicPeriod"/>
            </a:pPr>
            <a:endParaRPr lang="en-US" sz="2400" dirty="0">
              <a:latin typeface="Calisto MT"/>
              <a:ea typeface="Lustria"/>
              <a:cs typeface="Calisto MT"/>
              <a:sym typeface="Lustria"/>
            </a:endParaRPr>
          </a:p>
          <a:p>
            <a:pPr>
              <a:buClr>
                <a:srgbClr val="000000"/>
              </a:buClr>
              <a:buSzPct val="100000"/>
            </a:pPr>
            <a:r>
              <a:rPr lang="en-US" sz="2400" dirty="0">
                <a:latin typeface="Calisto MT"/>
                <a:ea typeface="Lustria"/>
                <a:cs typeface="Calisto MT"/>
                <a:sym typeface="Lustria"/>
              </a:rPr>
              <a:t>Note: the chorus, verses, and bridge may have different rhyme schemes. </a:t>
            </a:r>
          </a:p>
          <a:p>
            <a:pPr marL="160421" indent="23729"/>
            <a:endParaRPr sz="2900" dirty="0">
              <a:latin typeface="Calisto MT"/>
              <a:ea typeface="Lustria"/>
              <a:cs typeface="Calisto MT"/>
              <a:sym typeface="Lustria"/>
            </a:endParaRPr>
          </a:p>
        </p:txBody>
      </p:sp>
    </p:spTree>
    <p:extLst>
      <p:ext uri="{BB962C8B-B14F-4D97-AF65-F5344CB8AC3E}">
        <p14:creationId xmlns:p14="http://schemas.microsoft.com/office/powerpoint/2010/main" val="320621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8175E42-0ADD-42BB-A840-D7C49DAE668F}"/>
              </a:ext>
            </a:extLst>
          </p:cNvPr>
          <p:cNvSpPr txBox="1"/>
          <p:nvPr/>
        </p:nvSpPr>
        <p:spPr>
          <a:xfrm>
            <a:off x="2466501" y="2146392"/>
            <a:ext cx="7258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002060"/>
                </a:solidFill>
                <a:latin typeface="Engravers MT" panose="02090707080505020304" pitchFamily="18" charset="0"/>
              </a:rPr>
              <a:t>Discussion</a:t>
            </a:r>
          </a:p>
          <a:p>
            <a:pPr>
              <a:defRPr/>
            </a:pPr>
            <a:endParaRPr lang="en-US" sz="1800" dirty="0">
              <a:solidFill>
                <a:sysClr val="windowText" lastClr="000000"/>
              </a:solidFill>
            </a:endParaRPr>
          </a:p>
        </p:txBody>
      </p:sp>
      <p:sp>
        <p:nvSpPr>
          <p:cNvPr id="3" name="Shape 82">
            <a:extLst>
              <a:ext uri="{FF2B5EF4-FFF2-40B4-BE49-F238E27FC236}">
                <a16:creationId xmlns:a16="http://schemas.microsoft.com/office/drawing/2014/main" xmlns="" id="{A0C98805-2A2E-407E-BA7D-EC9104C749C0}"/>
              </a:ext>
            </a:extLst>
          </p:cNvPr>
          <p:cNvSpPr/>
          <p:nvPr/>
        </p:nvSpPr>
        <p:spPr>
          <a:xfrm>
            <a:off x="2149828" y="3321423"/>
            <a:ext cx="7892342" cy="221765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buClr>
                <a:srgbClr val="000000"/>
              </a:buClr>
              <a:buSzPct val="100000"/>
            </a:pPr>
            <a:r>
              <a:rPr lang="en-US" sz="2400" dirty="0">
                <a:latin typeface="Calisto MT"/>
                <a:ea typeface="Lustria"/>
                <a:cs typeface="Calisto MT"/>
                <a:sym typeface="Lustria"/>
              </a:rPr>
              <a:t>The  </a:t>
            </a:r>
            <a:r>
              <a:rPr lang="en-US" sz="2400" b="1" dirty="0">
                <a:solidFill>
                  <a:schemeClr val="tx2"/>
                </a:solidFill>
                <a:latin typeface="Calisto MT"/>
                <a:ea typeface="Lustria"/>
                <a:cs typeface="Calisto MT"/>
                <a:sym typeface="Lustria"/>
              </a:rPr>
              <a:t>subject</a:t>
            </a:r>
            <a:r>
              <a:rPr lang="en-US" sz="2400" dirty="0">
                <a:latin typeface="Calisto MT"/>
                <a:ea typeface="Lustria"/>
                <a:cs typeface="Calisto MT"/>
                <a:sym typeface="Lustria"/>
              </a:rPr>
              <a:t>  is what the song is about.</a:t>
            </a:r>
          </a:p>
          <a:p>
            <a:pPr algn="ctr">
              <a:buClr>
                <a:srgbClr val="000000"/>
              </a:buClr>
              <a:buSzPct val="100000"/>
            </a:pPr>
            <a:endParaRPr lang="en-US" sz="2400" dirty="0">
              <a:latin typeface="Calisto MT"/>
              <a:ea typeface="Lustria"/>
              <a:cs typeface="Calisto MT"/>
              <a:sym typeface="Lustria"/>
            </a:endParaRPr>
          </a:p>
          <a:p>
            <a:pPr algn="ctr">
              <a:buClr>
                <a:srgbClr val="000000"/>
              </a:buClr>
              <a:buSzPct val="100000"/>
            </a:pPr>
            <a:r>
              <a:rPr lang="en-US" sz="2400" dirty="0">
                <a:latin typeface="Calisto MT"/>
                <a:ea typeface="Lustria"/>
                <a:cs typeface="Calisto MT"/>
                <a:sym typeface="Lustria"/>
              </a:rPr>
              <a:t>The  </a:t>
            </a:r>
            <a:r>
              <a:rPr lang="en-US" sz="2400" b="1" dirty="0">
                <a:solidFill>
                  <a:schemeClr val="tx2"/>
                </a:solidFill>
                <a:latin typeface="Calisto MT"/>
                <a:ea typeface="Lustria"/>
                <a:cs typeface="Calisto MT"/>
                <a:sym typeface="Lustria"/>
              </a:rPr>
              <a:t>theme </a:t>
            </a:r>
            <a:r>
              <a:rPr lang="en-US" sz="2400" dirty="0">
                <a:latin typeface="Calisto MT"/>
                <a:ea typeface="Lustria"/>
                <a:cs typeface="Calisto MT"/>
                <a:sym typeface="Lustria"/>
              </a:rPr>
              <a:t> is the message of the song.</a:t>
            </a:r>
          </a:p>
          <a:p>
            <a:pPr algn="ctr">
              <a:buClr>
                <a:srgbClr val="000000"/>
              </a:buClr>
              <a:buSzPct val="100000"/>
            </a:pPr>
            <a:endParaRPr lang="en-US" sz="2400" dirty="0">
              <a:latin typeface="Calisto MT"/>
              <a:ea typeface="Lustria"/>
              <a:cs typeface="Calisto MT"/>
              <a:sym typeface="Lustria"/>
            </a:endParaRPr>
          </a:p>
          <a:p>
            <a:pPr algn="ctr">
              <a:buClr>
                <a:srgbClr val="000000"/>
              </a:buClr>
              <a:buSzPct val="100000"/>
            </a:pPr>
            <a:endParaRPr lang="en-US" sz="2400" dirty="0">
              <a:latin typeface="Calisto MT"/>
              <a:ea typeface="Lustria"/>
              <a:cs typeface="Calisto MT"/>
              <a:sym typeface="Lustria"/>
            </a:endParaRPr>
          </a:p>
          <a:p>
            <a:pPr algn="ctr">
              <a:buClr>
                <a:srgbClr val="000000"/>
              </a:buClr>
              <a:buSzPct val="100000"/>
            </a:pPr>
            <a:r>
              <a:rPr lang="en-US" sz="2400" dirty="0">
                <a:latin typeface="Calisto MT"/>
                <a:ea typeface="Lustria"/>
                <a:cs typeface="Calisto MT"/>
                <a:sym typeface="Lustria"/>
              </a:rPr>
              <a:t>What is the </a:t>
            </a:r>
            <a:r>
              <a:rPr lang="en-US" sz="2400" b="1" dirty="0">
                <a:solidFill>
                  <a:srgbClr val="002060"/>
                </a:solidFill>
                <a:latin typeface="Calisto MT"/>
                <a:ea typeface="Lustria"/>
                <a:cs typeface="Calisto MT"/>
                <a:sym typeface="Lustria"/>
              </a:rPr>
              <a:t>subject</a:t>
            </a:r>
            <a:r>
              <a:rPr lang="en-US" sz="2400" dirty="0">
                <a:solidFill>
                  <a:srgbClr val="002060"/>
                </a:solidFill>
                <a:latin typeface="Calisto MT"/>
                <a:ea typeface="Lustria"/>
                <a:cs typeface="Calisto MT"/>
                <a:sym typeface="Lustria"/>
              </a:rPr>
              <a:t> and </a:t>
            </a:r>
            <a:r>
              <a:rPr lang="en-US" sz="2400" b="1" dirty="0">
                <a:solidFill>
                  <a:srgbClr val="002060"/>
                </a:solidFill>
                <a:latin typeface="Calisto MT"/>
                <a:ea typeface="Lustria"/>
                <a:cs typeface="Calisto MT"/>
                <a:sym typeface="Lustria"/>
              </a:rPr>
              <a:t>theme</a:t>
            </a:r>
            <a:r>
              <a:rPr lang="en-US" sz="2400" dirty="0">
                <a:solidFill>
                  <a:srgbClr val="002060"/>
                </a:solidFill>
                <a:latin typeface="Calisto MT"/>
                <a:ea typeface="Lustria"/>
                <a:cs typeface="Calisto MT"/>
                <a:sym typeface="Lustria"/>
              </a:rPr>
              <a:t> </a:t>
            </a:r>
            <a:r>
              <a:rPr lang="en-US" sz="2400" dirty="0">
                <a:latin typeface="Calisto MT"/>
                <a:ea typeface="Lustria"/>
                <a:cs typeface="Calisto MT"/>
                <a:sym typeface="Lustria"/>
              </a:rPr>
              <a:t>of the song? </a:t>
            </a:r>
          </a:p>
          <a:p>
            <a:pPr marL="160421" indent="23729"/>
            <a:endParaRPr sz="2900" dirty="0">
              <a:latin typeface="Calisto MT"/>
              <a:ea typeface="Lustria"/>
              <a:cs typeface="Calisto MT"/>
              <a:sym typeface="Lustri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72B902A-E5AF-47BE-B2D5-69AB2C25841E}"/>
              </a:ext>
            </a:extLst>
          </p:cNvPr>
          <p:cNvSpPr/>
          <p:nvPr/>
        </p:nvSpPr>
        <p:spPr>
          <a:xfrm>
            <a:off x="4193076" y="3321423"/>
            <a:ext cx="1067414" cy="415693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49A2928-85B6-431E-A47F-267F85B82042}"/>
              </a:ext>
            </a:extLst>
          </p:cNvPr>
          <p:cNvSpPr/>
          <p:nvPr/>
        </p:nvSpPr>
        <p:spPr>
          <a:xfrm>
            <a:off x="4141080" y="4046829"/>
            <a:ext cx="983673" cy="415693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67BA1AC-7721-4578-8A6B-95C883C3A4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455" y="2060267"/>
            <a:ext cx="1991991" cy="121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00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7">
            <a:extLst>
              <a:ext uri="{FF2B5EF4-FFF2-40B4-BE49-F238E27FC236}">
                <a16:creationId xmlns:a16="http://schemas.microsoft.com/office/drawing/2014/main" xmlns="" id="{887B0861-82CB-4FC7-94C7-1A0F5E24A39E}"/>
              </a:ext>
            </a:extLst>
          </p:cNvPr>
          <p:cNvSpPr/>
          <p:nvPr/>
        </p:nvSpPr>
        <p:spPr>
          <a:xfrm>
            <a:off x="1703599" y="1622078"/>
            <a:ext cx="8784802" cy="604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200" tIns="457200" rIns="457200" bIns="457200">
            <a:spAutoFit/>
          </a:bodyPr>
          <a:lstStyle/>
          <a:p>
            <a:pPr algn="ctr">
              <a:defRPr sz="1800"/>
            </a:pPr>
            <a:endParaRPr sz="1500" i="1" dirty="0">
              <a:latin typeface="Lustria"/>
              <a:ea typeface="Lustria"/>
              <a:cs typeface="Lustria"/>
              <a:sym typeface="Lustria"/>
            </a:endParaRPr>
          </a:p>
          <a:p>
            <a:pPr algn="ctr">
              <a:defRPr sz="1800"/>
            </a:pPr>
            <a:r>
              <a:rPr lang="en-US" sz="3600" dirty="0">
                <a:solidFill>
                  <a:srgbClr val="002060"/>
                </a:solidFill>
                <a:latin typeface="Engravers MT"/>
                <a:cs typeface="Engravers MT"/>
              </a:rPr>
              <a:t>Discussion</a:t>
            </a:r>
          </a:p>
          <a:p>
            <a:pPr algn="ctr">
              <a:defRPr sz="1800"/>
            </a:pPr>
            <a:endParaRPr sz="3000" b="1" u="sng" dirty="0">
              <a:solidFill>
                <a:srgbClr val="CD8B2A"/>
              </a:solidFill>
              <a:latin typeface="Calisto MT"/>
              <a:ea typeface="Arial Narrow"/>
              <a:cs typeface="Calisto MT"/>
              <a:sym typeface="Arial Narrow"/>
            </a:endParaRPr>
          </a:p>
          <a:p>
            <a:pPr algn="ctr">
              <a:defRPr sz="1800"/>
            </a:pPr>
            <a:r>
              <a:rPr lang="en-US" sz="2400" b="1" dirty="0">
                <a:latin typeface="Calisto MT"/>
                <a:ea typeface="Lustria"/>
                <a:cs typeface="Calisto MT"/>
                <a:sym typeface="Lustria"/>
              </a:rPr>
              <a:t>Common human experiences</a:t>
            </a:r>
            <a:r>
              <a:rPr lang="en-US" sz="2400" dirty="0">
                <a:latin typeface="Calisto MT"/>
                <a:ea typeface="Lustria"/>
                <a:cs typeface="Calisto MT"/>
                <a:sym typeface="Lustria"/>
              </a:rPr>
              <a:t> are actions, thoughts, or feelings others can relate to.</a:t>
            </a:r>
          </a:p>
          <a:p>
            <a:pPr>
              <a:defRPr sz="1800"/>
            </a:pPr>
            <a:endParaRPr lang="en-US" sz="2400" dirty="0">
              <a:latin typeface="Calisto MT"/>
              <a:ea typeface="Lustria"/>
              <a:cs typeface="Calisto MT"/>
              <a:sym typeface="Lustria"/>
            </a:endParaRPr>
          </a:p>
          <a:p>
            <a:pPr algn="ctr">
              <a:defRPr sz="1800"/>
            </a:pPr>
            <a:r>
              <a:rPr lang="en-US" sz="2400" dirty="0">
                <a:latin typeface="Calisto MT"/>
                <a:ea typeface="Lustria"/>
                <a:cs typeface="Calisto MT"/>
                <a:sym typeface="Lustria"/>
              </a:rPr>
              <a:t>Brainstorm a few examples of </a:t>
            </a:r>
            <a:r>
              <a:rPr sz="2400" b="1" dirty="0">
                <a:latin typeface="Calisto MT"/>
                <a:ea typeface="Lustria"/>
                <a:cs typeface="Calisto MT"/>
                <a:sym typeface="Lustria"/>
              </a:rPr>
              <a:t>common human experiences</a:t>
            </a:r>
            <a:r>
              <a:rPr lang="en-US" sz="2400" dirty="0">
                <a:latin typeface="Calisto MT"/>
                <a:ea typeface="Lustria"/>
                <a:cs typeface="Calisto MT"/>
                <a:sym typeface="Lustria"/>
              </a:rPr>
              <a:t> as a class</a:t>
            </a:r>
            <a:r>
              <a:rPr lang="en-US" sz="2400" b="1" dirty="0">
                <a:latin typeface="Calisto MT"/>
                <a:ea typeface="Lustria"/>
                <a:cs typeface="Calisto MT"/>
                <a:sym typeface="Lustria"/>
              </a:rPr>
              <a:t>.</a:t>
            </a:r>
          </a:p>
          <a:p>
            <a:pPr algn="ctr">
              <a:defRPr sz="1800"/>
            </a:pPr>
            <a:endParaRPr lang="en-US" sz="2400" dirty="0">
              <a:latin typeface="Calisto MT"/>
              <a:ea typeface="Lustria"/>
              <a:cs typeface="Calisto MT"/>
              <a:sym typeface="Lustria"/>
            </a:endParaRPr>
          </a:p>
          <a:p>
            <a:pPr>
              <a:defRPr sz="1800"/>
            </a:pPr>
            <a:endParaRPr lang="en-US" sz="3000" dirty="0">
              <a:latin typeface="Lustria"/>
              <a:ea typeface="Lustria"/>
              <a:cs typeface="Lustria"/>
              <a:sym typeface="Lustria"/>
            </a:endParaRPr>
          </a:p>
          <a:p>
            <a:pPr algn="ctr">
              <a:defRPr sz="1800"/>
            </a:pPr>
            <a:endParaRPr lang="en-US" sz="1800" i="1" dirty="0">
              <a:solidFill>
                <a:srgbClr val="942192"/>
              </a:solidFill>
            </a:endParaRPr>
          </a:p>
          <a:p>
            <a:pPr>
              <a:defRPr sz="1800"/>
            </a:pPr>
            <a:endParaRPr sz="3000" dirty="0">
              <a:latin typeface="Lustria"/>
              <a:ea typeface="Lustria"/>
              <a:cs typeface="Lustria"/>
              <a:sym typeface="Lustria"/>
            </a:endParaRPr>
          </a:p>
          <a:p>
            <a:pPr>
              <a:defRPr sz="1800"/>
            </a:pPr>
            <a:endParaRPr sz="3000" dirty="0"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C4427A0-45AD-464C-8B6E-073A585F1E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455" y="2060267"/>
            <a:ext cx="1991991" cy="121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7">
            <a:extLst>
              <a:ext uri="{FF2B5EF4-FFF2-40B4-BE49-F238E27FC236}">
                <a16:creationId xmlns:a16="http://schemas.microsoft.com/office/drawing/2014/main" xmlns="" id="{17441412-598B-4E7A-98F5-8523B7D51CB4}"/>
              </a:ext>
            </a:extLst>
          </p:cNvPr>
          <p:cNvSpPr/>
          <p:nvPr/>
        </p:nvSpPr>
        <p:spPr>
          <a:xfrm>
            <a:off x="1432775" y="3127631"/>
            <a:ext cx="9968752" cy="3816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buSzPct val="100000"/>
              <a:defRPr sz="1800"/>
            </a:pPr>
            <a:r>
              <a:rPr lang="en-US" sz="2200" dirty="0">
                <a:latin typeface="Calisto MT"/>
                <a:cs typeface="Calisto MT"/>
              </a:rPr>
              <a:t>Brainstorm your own list of </a:t>
            </a:r>
            <a:r>
              <a:rPr lang="en-US" sz="2200" b="1" dirty="0">
                <a:solidFill>
                  <a:srgbClr val="002060"/>
                </a:solidFill>
                <a:latin typeface="Calisto MT"/>
                <a:cs typeface="Calisto MT"/>
              </a:rPr>
              <a:t>common human experiences </a:t>
            </a:r>
            <a:r>
              <a:rPr lang="en-US" sz="2200" dirty="0">
                <a:latin typeface="Calisto MT"/>
                <a:cs typeface="Calisto MT"/>
              </a:rPr>
              <a:t>and potential song topics: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1800"/>
            </a:pPr>
            <a:r>
              <a:rPr lang="en-US" sz="2200" dirty="0">
                <a:latin typeface="Calisto MT"/>
                <a:cs typeface="Calisto MT"/>
              </a:rPr>
              <a:t>List three common human experiences you might share as a class.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1800"/>
            </a:pPr>
            <a:r>
              <a:rPr lang="en-US" sz="2200" dirty="0">
                <a:latin typeface="Calisto MT"/>
                <a:cs typeface="Calisto MT"/>
              </a:rPr>
              <a:t>List t</a:t>
            </a:r>
            <a:r>
              <a:rPr sz="2200" dirty="0">
                <a:latin typeface="Calisto MT"/>
                <a:cs typeface="Calisto MT"/>
              </a:rPr>
              <a:t>hree things that you think about a lot.</a:t>
            </a:r>
            <a:endParaRPr lang="en-US" sz="2200" dirty="0">
              <a:latin typeface="Calisto MT"/>
              <a:cs typeface="Calisto MT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1800"/>
            </a:pPr>
            <a:r>
              <a:rPr lang="en-US" sz="2200" dirty="0">
                <a:latin typeface="Calisto MT"/>
                <a:cs typeface="Calisto MT"/>
              </a:rPr>
              <a:t>Write down the first funny memory that comes to your mind.</a:t>
            </a:r>
            <a:endParaRPr sz="2200" dirty="0">
              <a:latin typeface="Calisto MT"/>
              <a:cs typeface="Calisto MT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1800"/>
            </a:pPr>
            <a:r>
              <a:rPr lang="en-US" sz="2200" dirty="0">
                <a:latin typeface="Calisto MT"/>
                <a:cs typeface="Calisto MT"/>
              </a:rPr>
              <a:t>Write down t</a:t>
            </a:r>
            <a:r>
              <a:rPr sz="2200" dirty="0">
                <a:latin typeface="Calisto MT"/>
                <a:cs typeface="Calisto MT"/>
              </a:rPr>
              <a:t>he first two happy memories that come to your mind.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1800"/>
            </a:pPr>
            <a:r>
              <a:rPr lang="en-US" sz="2200" dirty="0">
                <a:latin typeface="Calisto MT"/>
                <a:cs typeface="Calisto MT"/>
              </a:rPr>
              <a:t>Write down t</a:t>
            </a:r>
            <a:r>
              <a:rPr sz="2200" dirty="0">
                <a:latin typeface="Calisto MT"/>
                <a:cs typeface="Calisto MT"/>
              </a:rPr>
              <a:t>he first two sad memories that come to your mind.</a:t>
            </a:r>
          </a:p>
          <a:p>
            <a:pPr>
              <a:defRPr sz="1800"/>
            </a:pPr>
            <a:endParaRPr sz="2500" dirty="0">
              <a:latin typeface="Lustria"/>
              <a:ea typeface="Lustria"/>
              <a:cs typeface="Lustria"/>
              <a:sym typeface="Lustria"/>
            </a:endParaRPr>
          </a:p>
          <a:p>
            <a:pPr>
              <a:defRPr sz="1800"/>
            </a:pPr>
            <a:endParaRPr sz="2500" dirty="0"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" name="Shape 57">
            <a:extLst>
              <a:ext uri="{FF2B5EF4-FFF2-40B4-BE49-F238E27FC236}">
                <a16:creationId xmlns:a16="http://schemas.microsoft.com/office/drawing/2014/main" xmlns="" id="{8D076F7C-AFE2-4998-90EE-0825A28D2321}"/>
              </a:ext>
            </a:extLst>
          </p:cNvPr>
          <p:cNvSpPr/>
          <p:nvPr/>
        </p:nvSpPr>
        <p:spPr>
          <a:xfrm>
            <a:off x="1811480" y="1525259"/>
            <a:ext cx="8817075" cy="170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200" tIns="457200" rIns="457200" bIns="457200">
            <a:spAutoFit/>
          </a:bodyPr>
          <a:lstStyle/>
          <a:p>
            <a:pPr algn="ctr">
              <a:defRPr sz="1800"/>
            </a:pPr>
            <a:endParaRPr sz="1500" i="1" dirty="0">
              <a:latin typeface="Lustria"/>
              <a:ea typeface="Lustria"/>
              <a:cs typeface="Lustria"/>
              <a:sym typeface="Lustria"/>
            </a:endParaRPr>
          </a:p>
          <a:p>
            <a:pPr algn="ctr">
              <a:defRPr sz="1800"/>
            </a:pPr>
            <a:r>
              <a:rPr lang="en-US" sz="3600" dirty="0">
                <a:solidFill>
                  <a:srgbClr val="002060"/>
                </a:solidFill>
                <a:latin typeface="Engravers MT"/>
                <a:cs typeface="Engravers MT"/>
              </a:rPr>
              <a:t>Homework</a:t>
            </a:r>
            <a:endParaRPr lang="en-US" sz="1800" i="1" dirty="0">
              <a:solidFill>
                <a:srgbClr val="94219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0446ABB-D442-4C2B-BB10-5768137C6CA3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219" y="1963665"/>
            <a:ext cx="1121556" cy="105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1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1">
            <a:extLst>
              <a:ext uri="{FF2B5EF4-FFF2-40B4-BE49-F238E27FC236}">
                <a16:creationId xmlns:a16="http://schemas.microsoft.com/office/drawing/2014/main" xmlns="" id="{832AE0D6-F463-42C0-90D4-BC88ACDFD59D}"/>
              </a:ext>
            </a:extLst>
          </p:cNvPr>
          <p:cNvSpPr/>
          <p:nvPr/>
        </p:nvSpPr>
        <p:spPr>
          <a:xfrm>
            <a:off x="1115208" y="1560900"/>
            <a:ext cx="9961581" cy="30353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3300" dirty="0">
              <a:solidFill>
                <a:schemeClr val="accent6">
                  <a:lumMod val="50000"/>
                </a:schemeClr>
              </a:solidFill>
              <a:latin typeface="Lustria"/>
              <a:ea typeface="Lustria"/>
              <a:cs typeface="Lustria"/>
              <a:sym typeface="Lustria"/>
            </a:endParaRPr>
          </a:p>
          <a:p>
            <a:pPr algn="ctr">
              <a:buClr>
                <a:srgbClr val="C00000"/>
              </a:buClr>
              <a:buSzPct val="25000"/>
              <a:buFont typeface="Arial"/>
              <a:buNone/>
            </a:pPr>
            <a:r>
              <a:rPr lang="en-US" sz="3600" dirty="0">
                <a:solidFill>
                  <a:srgbClr val="1D3259"/>
                </a:solidFill>
                <a:latin typeface="Engravers MT" panose="02090707080505020304" pitchFamily="18" charset="0"/>
                <a:cs typeface="Engravers MT"/>
              </a:rPr>
              <a:t>Song topic and Outline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400" kern="1200" dirty="0">
                <a:latin typeface="Calisto MT" panose="02040603050505030304" pitchFamily="18" charset="0"/>
                <a:ea typeface="+mn-ea"/>
                <a:cs typeface="Times" panose="02020603050405020304" pitchFamily="18" charset="0"/>
                <a:sym typeface="Arial Narrow"/>
              </a:rPr>
              <a:t>Lesson 2 | Grades </a:t>
            </a:r>
            <a:r>
              <a:rPr lang="en-US" sz="2400" dirty="0">
                <a:latin typeface="Calisto MT" panose="02040603050505030304" pitchFamily="18" charset="0"/>
                <a:cs typeface="Times" panose="02020603050405020304" pitchFamily="18" charset="0"/>
                <a:sym typeface="Arial Narrow"/>
              </a:rPr>
              <a:t>7-12</a:t>
            </a:r>
            <a:endParaRPr sz="2400" kern="1200" dirty="0">
              <a:latin typeface="Calisto MT" panose="02040603050505030304" pitchFamily="18" charset="0"/>
              <a:cs typeface="Times" panose="02020603050405020304" pitchFamily="18" charset="0"/>
              <a:sym typeface="Arial Narrow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800" dirty="0">
              <a:latin typeface="Lustria"/>
              <a:ea typeface="Lustria"/>
              <a:cs typeface="Lustria"/>
              <a:sym typeface="Lustria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endParaRPr sz="1600" b="1" dirty="0">
              <a:solidFill>
                <a:srgbClr val="C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xmlns="" id="{7EE5B6F3-DA43-41B7-A1F7-F23CF10A4F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753" y="3214348"/>
            <a:ext cx="4924489" cy="252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6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5">
            <a:extLst>
              <a:ext uri="{FF2B5EF4-FFF2-40B4-BE49-F238E27FC236}">
                <a16:creationId xmlns:a16="http://schemas.microsoft.com/office/drawing/2014/main" xmlns="" id="{FE1F2ACF-6B07-48C5-8225-FB7EE61B7749}"/>
              </a:ext>
            </a:extLst>
          </p:cNvPr>
          <p:cNvSpPr/>
          <p:nvPr/>
        </p:nvSpPr>
        <p:spPr>
          <a:xfrm>
            <a:off x="1207166" y="2556474"/>
            <a:ext cx="9777665" cy="411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200" tIns="457200" rIns="457200" bIns="457200">
            <a:normAutofit/>
          </a:bodyPr>
          <a:lstStyle/>
          <a:p>
            <a:pPr algn="ctr">
              <a:buSzPct val="100000"/>
            </a:pPr>
            <a:r>
              <a:rPr sz="3200" b="1" dirty="0">
                <a:latin typeface="Calisto MT"/>
                <a:ea typeface="Calisto MT"/>
                <a:cs typeface="Calisto MT"/>
                <a:sym typeface="Calisto MT"/>
              </a:rPr>
              <a:t>Parts of a song</a:t>
            </a:r>
            <a:endParaRPr lang="en-US" sz="3200" b="1" dirty="0">
              <a:latin typeface="Calisto MT"/>
              <a:ea typeface="Calisto MT"/>
              <a:cs typeface="Calisto MT"/>
              <a:sym typeface="Calisto MT"/>
            </a:endParaRPr>
          </a:p>
          <a:p>
            <a:pPr algn="ctr">
              <a:buSzPct val="100000"/>
            </a:pPr>
            <a:endParaRPr lang="en-US" sz="2800" u="sng" dirty="0">
              <a:latin typeface="Calisto MT"/>
              <a:ea typeface="Calisto MT"/>
              <a:cs typeface="Calisto MT"/>
              <a:sym typeface="Calisto MT"/>
            </a:endParaRP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sz="2800" dirty="0">
                <a:latin typeface="Calisto MT"/>
                <a:ea typeface="Calisto MT"/>
                <a:cs typeface="Calisto MT"/>
                <a:sym typeface="Calisto MT"/>
              </a:rPr>
              <a:t>A song must have a </a:t>
            </a:r>
            <a:r>
              <a:rPr sz="28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title</a:t>
            </a:r>
            <a:r>
              <a:rPr sz="2800" dirty="0">
                <a:latin typeface="Calisto MT"/>
                <a:ea typeface="Calisto MT"/>
                <a:cs typeface="Calisto MT"/>
                <a:sym typeface="Calisto MT"/>
              </a:rPr>
              <a:t>, </a:t>
            </a:r>
            <a:r>
              <a:rPr sz="28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verses</a:t>
            </a:r>
            <a:r>
              <a:rPr sz="2800" dirty="0">
                <a:latin typeface="Calisto MT"/>
                <a:ea typeface="Calisto MT"/>
                <a:cs typeface="Calisto MT"/>
                <a:sym typeface="Calisto MT"/>
              </a:rPr>
              <a:t>, a </a:t>
            </a:r>
            <a:r>
              <a:rPr sz="28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chorus</a:t>
            </a:r>
            <a:r>
              <a:rPr sz="2800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 </a:t>
            </a:r>
            <a:r>
              <a:rPr sz="2800" dirty="0">
                <a:latin typeface="Calisto MT"/>
                <a:ea typeface="Calisto MT"/>
                <a:cs typeface="Calisto MT"/>
                <a:sym typeface="Calisto MT"/>
              </a:rPr>
              <a:t>and a </a:t>
            </a:r>
            <a:r>
              <a:rPr sz="28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hook</a:t>
            </a:r>
            <a:r>
              <a:rPr sz="2800" dirty="0">
                <a:latin typeface="Calisto MT"/>
                <a:ea typeface="Calisto MT"/>
                <a:cs typeface="Calisto MT"/>
                <a:sym typeface="Calisto MT"/>
              </a:rPr>
              <a:t>. </a:t>
            </a:r>
            <a:endParaRPr lang="en-US" sz="2800" dirty="0">
              <a:latin typeface="Calisto MT"/>
              <a:ea typeface="Calisto MT"/>
              <a:cs typeface="Calisto MT"/>
              <a:sym typeface="Calisto MT"/>
            </a:endParaRPr>
          </a:p>
          <a:p>
            <a:pPr lvl="0">
              <a:buSzPct val="100000"/>
            </a:pPr>
            <a:endParaRPr lang="en-US" sz="1200" dirty="0">
              <a:latin typeface="Calisto MT"/>
              <a:ea typeface="Calisto MT"/>
              <a:cs typeface="Calisto MT"/>
              <a:sym typeface="Calisto MT"/>
            </a:endParaRP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sz="2800" dirty="0">
                <a:latin typeface="Calisto MT"/>
                <a:ea typeface="Calisto MT"/>
                <a:cs typeface="Calisto MT"/>
                <a:sym typeface="Calisto MT"/>
              </a:rPr>
              <a:t>Some songs have a </a:t>
            </a:r>
            <a:r>
              <a:rPr sz="28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bridge</a:t>
            </a:r>
            <a:r>
              <a:rPr sz="2800" dirty="0">
                <a:latin typeface="Calisto MT"/>
                <a:ea typeface="Calisto MT"/>
                <a:cs typeface="Calisto MT"/>
                <a:sym typeface="Calisto MT"/>
              </a:rPr>
              <a:t>.</a:t>
            </a:r>
          </a:p>
          <a:p>
            <a:pPr lvl="0"/>
            <a:endParaRPr sz="3400" dirty="0">
              <a:latin typeface="Calisto MT"/>
              <a:ea typeface="Calisto MT"/>
              <a:cs typeface="Calisto MT"/>
              <a:sym typeface="Calisto MT"/>
            </a:endParaRPr>
          </a:p>
          <a:p>
            <a:pPr lvl="0"/>
            <a:endParaRPr sz="3400" dirty="0">
              <a:latin typeface="Calisto MT"/>
              <a:ea typeface="Calisto MT"/>
              <a:cs typeface="Calisto MT"/>
              <a:sym typeface="Calisto MT"/>
            </a:endParaRPr>
          </a:p>
        </p:txBody>
      </p:sp>
      <p:sp>
        <p:nvSpPr>
          <p:cNvPr id="3" name="Shape 46">
            <a:extLst>
              <a:ext uri="{FF2B5EF4-FFF2-40B4-BE49-F238E27FC236}">
                <a16:creationId xmlns:a16="http://schemas.microsoft.com/office/drawing/2014/main" xmlns="" id="{E7E33506-6786-4881-A08F-86F082578CA9}"/>
              </a:ext>
            </a:extLst>
          </p:cNvPr>
          <p:cNvSpPr/>
          <p:nvPr/>
        </p:nvSpPr>
        <p:spPr>
          <a:xfrm>
            <a:off x="3426144" y="1719808"/>
            <a:ext cx="5339711" cy="183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200" tIns="457200" rIns="457200" bIns="457200">
            <a:normAutofit/>
          </a:bodyPr>
          <a:lstStyle>
            <a:lvl1pPr algn="l">
              <a:defRPr sz="4400" b="1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002060"/>
                </a:solidFill>
                <a:latin typeface="Engravers MT" panose="02090707080505020304" pitchFamily="18" charset="0"/>
              </a:rPr>
              <a:t>Let’s</a:t>
            </a:r>
            <a:r>
              <a:rPr sz="3600" dirty="0">
                <a:solidFill>
                  <a:srgbClr val="002060"/>
                </a:solidFill>
                <a:latin typeface="Calisto MT" panose="02040603050505030304" pitchFamily="18" charset="0"/>
              </a:rPr>
              <a:t> </a:t>
            </a:r>
            <a:r>
              <a:rPr sz="3600" b="0" dirty="0">
                <a:solidFill>
                  <a:srgbClr val="002060"/>
                </a:solidFill>
                <a:latin typeface="Engravers MT" panose="02090707080505020304" pitchFamily="18" charset="0"/>
              </a:rPr>
              <a:t>review!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xmlns="" id="{5DF4DF9A-C061-4C9D-84A1-147BD0C696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9" t="25221" r="14057" b="26488"/>
          <a:stretch/>
        </p:blipFill>
        <p:spPr>
          <a:xfrm>
            <a:off x="1290845" y="5492838"/>
            <a:ext cx="1543795" cy="1039559"/>
          </a:xfrm>
          <a:prstGeom prst="rect">
            <a:avLst/>
          </a:prstGeom>
        </p:spPr>
      </p:pic>
      <p:pic>
        <p:nvPicPr>
          <p:cNvPr id="5" name="Picture 4" descr="Whiteboard&#10;&#10;Description automatically generated with low confidence">
            <a:extLst>
              <a:ext uri="{FF2B5EF4-FFF2-40B4-BE49-F238E27FC236}">
                <a16:creationId xmlns:a16="http://schemas.microsoft.com/office/drawing/2014/main" xmlns="" id="{FE8D73BF-A551-4CFA-97A8-26E404421E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1" t="15371" r="12732" b="16491"/>
          <a:stretch/>
        </p:blipFill>
        <p:spPr>
          <a:xfrm>
            <a:off x="3332914" y="5405120"/>
            <a:ext cx="1343434" cy="1266156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CA8D667A-3B5D-4F89-91A8-3AF4C8E1DF4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1" t="24328" r="16890" b="24091"/>
          <a:stretch/>
        </p:blipFill>
        <p:spPr>
          <a:xfrm>
            <a:off x="5303086" y="5374796"/>
            <a:ext cx="1656382" cy="1296479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xmlns="" id="{BBE7E17F-2F8C-4C4C-BBE7-98F6E5D871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8" t="12173" r="26488" b="11852"/>
          <a:stretch/>
        </p:blipFill>
        <p:spPr>
          <a:xfrm>
            <a:off x="7598894" y="5282366"/>
            <a:ext cx="877206" cy="1388909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xmlns="" id="{AAE7D5D8-8945-4677-8C55-34FCC24D9C5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2" t="17770" r="11772" b="18250"/>
          <a:stretch/>
        </p:blipFill>
        <p:spPr>
          <a:xfrm>
            <a:off x="9115527" y="5352222"/>
            <a:ext cx="1515742" cy="123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96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50">
            <a:extLst>
              <a:ext uri="{FF2B5EF4-FFF2-40B4-BE49-F238E27FC236}">
                <a16:creationId xmlns:a16="http://schemas.microsoft.com/office/drawing/2014/main" xmlns="" id="{1D6EF502-0E47-4159-B3A6-C03B03B20B19}"/>
              </a:ext>
            </a:extLst>
          </p:cNvPr>
          <p:cNvSpPr/>
          <p:nvPr/>
        </p:nvSpPr>
        <p:spPr>
          <a:xfrm>
            <a:off x="1242236" y="2977072"/>
            <a:ext cx="9707526" cy="3137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normAutofit/>
          </a:bodyPr>
          <a:lstStyle/>
          <a:p>
            <a:pPr algn="ctr">
              <a:buSzPct val="100000"/>
            </a:pPr>
            <a:r>
              <a:rPr sz="3200" b="1" dirty="0">
                <a:latin typeface="Calisto MT"/>
                <a:ea typeface="Calisto MT"/>
                <a:cs typeface="Calisto MT"/>
                <a:sym typeface="Calisto MT"/>
              </a:rPr>
              <a:t>Title and </a:t>
            </a:r>
            <a:r>
              <a:rPr lang="en-US" sz="3200" b="1" dirty="0">
                <a:latin typeface="Calisto MT"/>
                <a:ea typeface="Calisto MT"/>
                <a:cs typeface="Calisto MT"/>
                <a:sym typeface="Calisto MT"/>
              </a:rPr>
              <a:t>h</a:t>
            </a:r>
            <a:r>
              <a:rPr sz="3200" b="1" dirty="0">
                <a:latin typeface="Calisto MT"/>
                <a:ea typeface="Calisto MT"/>
                <a:cs typeface="Calisto MT"/>
                <a:sym typeface="Calisto MT"/>
              </a:rPr>
              <a:t>ook</a:t>
            </a:r>
            <a:endParaRPr lang="en-US" sz="3200" b="1" dirty="0">
              <a:latin typeface="Calisto MT"/>
              <a:ea typeface="Calisto MT"/>
              <a:cs typeface="Calisto MT"/>
              <a:sym typeface="Calisto MT"/>
            </a:endParaRPr>
          </a:p>
          <a:p>
            <a:pPr algn="ctr">
              <a:buSzPct val="100000"/>
            </a:pPr>
            <a:r>
              <a:rPr sz="28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 </a:t>
            </a:r>
            <a:endParaRPr lang="en-US" sz="2800" b="1" dirty="0">
              <a:solidFill>
                <a:srgbClr val="002060"/>
              </a:solidFill>
              <a:latin typeface="Calisto MT"/>
              <a:ea typeface="Calisto MT"/>
              <a:cs typeface="Calisto MT"/>
              <a:sym typeface="Calisto MT"/>
            </a:endParaRPr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sz="2800" dirty="0">
                <a:latin typeface="Calisto MT"/>
                <a:ea typeface="Calisto MT"/>
                <a:cs typeface="Calisto MT"/>
                <a:sym typeface="Calisto MT"/>
              </a:rPr>
              <a:t>In most songs, the </a:t>
            </a:r>
            <a:r>
              <a:rPr sz="28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title</a:t>
            </a:r>
            <a:r>
              <a:rPr sz="2800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 </a:t>
            </a:r>
            <a:r>
              <a:rPr sz="2800" dirty="0">
                <a:latin typeface="Calisto MT"/>
                <a:ea typeface="Calisto MT"/>
                <a:cs typeface="Calisto MT"/>
                <a:sym typeface="Calisto MT"/>
              </a:rPr>
              <a:t>appears at least once in the </a:t>
            </a:r>
            <a:r>
              <a:rPr sz="28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chorus</a:t>
            </a:r>
            <a:r>
              <a:rPr sz="2800" dirty="0">
                <a:latin typeface="Calisto MT"/>
                <a:ea typeface="Calisto MT"/>
                <a:cs typeface="Calisto MT"/>
                <a:sym typeface="Calisto MT"/>
              </a:rPr>
              <a:t>. </a:t>
            </a:r>
            <a:endParaRPr lang="en-US" sz="2800" dirty="0">
              <a:latin typeface="Calisto MT"/>
              <a:ea typeface="Calisto MT"/>
              <a:cs typeface="Calisto MT"/>
              <a:sym typeface="Calisto MT"/>
            </a:endParaRPr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endParaRPr lang="en-US" sz="1200" dirty="0">
              <a:latin typeface="Calisto MT"/>
              <a:ea typeface="Calisto MT"/>
              <a:cs typeface="Calisto MT"/>
              <a:sym typeface="Calisto MT"/>
            </a:endParaRPr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sz="2800" dirty="0">
                <a:latin typeface="Calisto MT"/>
                <a:ea typeface="Calisto MT"/>
                <a:cs typeface="Calisto MT"/>
                <a:sym typeface="Calisto MT"/>
              </a:rPr>
              <a:t>The </a:t>
            </a:r>
            <a:r>
              <a:rPr sz="28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title</a:t>
            </a:r>
            <a:r>
              <a:rPr sz="2800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 </a:t>
            </a:r>
            <a:r>
              <a:rPr sz="2800" dirty="0">
                <a:latin typeface="Calisto MT"/>
                <a:ea typeface="Calisto MT"/>
                <a:cs typeface="Calisto MT"/>
                <a:sym typeface="Calisto MT"/>
              </a:rPr>
              <a:t>is often the </a:t>
            </a:r>
            <a:r>
              <a:rPr sz="28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hook</a:t>
            </a:r>
            <a:r>
              <a:rPr sz="2800" dirty="0">
                <a:latin typeface="Calisto MT"/>
                <a:ea typeface="Calisto MT"/>
                <a:cs typeface="Calisto MT"/>
                <a:sym typeface="Calisto MT"/>
              </a:rPr>
              <a:t>, the catchy phrase that makes the song easy to remember.</a:t>
            </a:r>
          </a:p>
          <a:p>
            <a:pPr lvl="0"/>
            <a:endParaRPr sz="3400" dirty="0">
              <a:latin typeface="Calisto MT"/>
              <a:ea typeface="Calisto MT"/>
              <a:cs typeface="Calisto MT"/>
              <a:sym typeface="Calisto MT"/>
            </a:endParaRPr>
          </a:p>
          <a:p>
            <a:pPr lvl="0"/>
            <a:endParaRPr sz="3400" dirty="0">
              <a:latin typeface="Calisto MT"/>
              <a:ea typeface="Calisto MT"/>
              <a:cs typeface="Calisto MT"/>
              <a:sym typeface="Calisto MT"/>
            </a:endParaRPr>
          </a:p>
        </p:txBody>
      </p:sp>
      <p:sp>
        <p:nvSpPr>
          <p:cNvPr id="10" name="Shape 46">
            <a:extLst>
              <a:ext uri="{FF2B5EF4-FFF2-40B4-BE49-F238E27FC236}">
                <a16:creationId xmlns:a16="http://schemas.microsoft.com/office/drawing/2014/main" xmlns="" id="{7D942774-F8E2-486E-90AA-3AFC45765AA8}"/>
              </a:ext>
            </a:extLst>
          </p:cNvPr>
          <p:cNvSpPr/>
          <p:nvPr/>
        </p:nvSpPr>
        <p:spPr>
          <a:xfrm>
            <a:off x="3426144" y="1719808"/>
            <a:ext cx="5339711" cy="183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200" tIns="457200" rIns="457200" bIns="457200">
            <a:normAutofit/>
          </a:bodyPr>
          <a:lstStyle>
            <a:lvl1pPr algn="l">
              <a:defRPr sz="4400" b="1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002060"/>
                </a:solidFill>
                <a:latin typeface="Engravers MT" panose="02090707080505020304" pitchFamily="18" charset="0"/>
              </a:rPr>
              <a:t>Let’s</a:t>
            </a:r>
            <a:r>
              <a:rPr sz="3600" dirty="0">
                <a:solidFill>
                  <a:srgbClr val="002060"/>
                </a:solidFill>
                <a:latin typeface="Calisto MT" panose="02040603050505030304" pitchFamily="18" charset="0"/>
              </a:rPr>
              <a:t> </a:t>
            </a:r>
            <a:r>
              <a:rPr sz="3600" b="0" dirty="0">
                <a:solidFill>
                  <a:srgbClr val="002060"/>
                </a:solidFill>
                <a:latin typeface="Engravers MT" panose="02090707080505020304" pitchFamily="18" charset="0"/>
              </a:rPr>
              <a:t>review!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xmlns="" id="{BE00A21A-C724-4DC7-9663-909024E887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9" t="25221" r="14057" b="26488"/>
          <a:stretch/>
        </p:blipFill>
        <p:spPr>
          <a:xfrm>
            <a:off x="3422303" y="5793772"/>
            <a:ext cx="1233780" cy="830801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xmlns="" id="{6FB10C02-EE0D-4E83-8602-6C61E7BED7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8" t="12173" r="26488" b="11852"/>
          <a:stretch/>
        </p:blipFill>
        <p:spPr>
          <a:xfrm>
            <a:off x="7211917" y="5454869"/>
            <a:ext cx="796590" cy="1261267"/>
          </a:xfrm>
          <a:prstGeom prst="rect">
            <a:avLst/>
          </a:prstGeom>
        </p:spPr>
      </p:pic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957D259F-C8C4-476D-9BF9-A5318990775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1" t="24328" r="16890" b="24091"/>
          <a:stretch/>
        </p:blipFill>
        <p:spPr>
          <a:xfrm>
            <a:off x="5489220" y="5793772"/>
            <a:ext cx="1178413" cy="92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8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6">
            <a:extLst>
              <a:ext uri="{FF2B5EF4-FFF2-40B4-BE49-F238E27FC236}">
                <a16:creationId xmlns:a16="http://schemas.microsoft.com/office/drawing/2014/main" xmlns="" id="{37F270CE-EDF1-4967-B25B-6250C9A7ACBE}"/>
              </a:ext>
            </a:extLst>
          </p:cNvPr>
          <p:cNvSpPr/>
          <p:nvPr/>
        </p:nvSpPr>
        <p:spPr>
          <a:xfrm>
            <a:off x="3426144" y="1719808"/>
            <a:ext cx="5339711" cy="183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200" tIns="457200" rIns="457200" bIns="457200">
            <a:normAutofit/>
          </a:bodyPr>
          <a:lstStyle>
            <a:lvl1pPr algn="l">
              <a:defRPr sz="4400" b="1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002060"/>
                </a:solidFill>
                <a:latin typeface="Engravers MT" panose="02090707080505020304" pitchFamily="18" charset="0"/>
              </a:rPr>
              <a:t>Let’s</a:t>
            </a:r>
            <a:r>
              <a:rPr sz="3600" dirty="0">
                <a:solidFill>
                  <a:srgbClr val="002060"/>
                </a:solidFill>
                <a:latin typeface="Calisto MT" panose="02040603050505030304" pitchFamily="18" charset="0"/>
              </a:rPr>
              <a:t> </a:t>
            </a:r>
            <a:r>
              <a:rPr sz="3600" b="0" dirty="0">
                <a:solidFill>
                  <a:srgbClr val="002060"/>
                </a:solidFill>
                <a:latin typeface="Engravers MT" panose="02090707080505020304" pitchFamily="18" charset="0"/>
              </a:rPr>
              <a:t>review!</a:t>
            </a:r>
          </a:p>
        </p:txBody>
      </p:sp>
      <p:sp>
        <p:nvSpPr>
          <p:cNvPr id="3" name="Shape 50">
            <a:extLst>
              <a:ext uri="{FF2B5EF4-FFF2-40B4-BE49-F238E27FC236}">
                <a16:creationId xmlns:a16="http://schemas.microsoft.com/office/drawing/2014/main" xmlns="" id="{7F73C583-75B4-4B69-A00A-B5B9531C4243}"/>
              </a:ext>
            </a:extLst>
          </p:cNvPr>
          <p:cNvSpPr/>
          <p:nvPr/>
        </p:nvSpPr>
        <p:spPr>
          <a:xfrm>
            <a:off x="1242236" y="3062043"/>
            <a:ext cx="9707526" cy="3137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normAutofit/>
          </a:bodyPr>
          <a:lstStyle/>
          <a:p>
            <a:pPr algn="ctr">
              <a:buSzPct val="100000"/>
            </a:pPr>
            <a:r>
              <a:rPr lang="en-US" sz="3200" b="1" dirty="0">
                <a:latin typeface="Calisto MT"/>
                <a:ea typeface="Calisto MT"/>
                <a:cs typeface="Calisto MT"/>
                <a:sym typeface="Calisto MT"/>
              </a:rPr>
              <a:t>Subject and Theme</a:t>
            </a:r>
          </a:p>
          <a:p>
            <a:pPr>
              <a:buSzPct val="100000"/>
            </a:pPr>
            <a:endParaRPr lang="en-US" sz="3200" dirty="0">
              <a:latin typeface="Calisto MT"/>
              <a:ea typeface="Calisto MT"/>
              <a:cs typeface="Calisto MT"/>
              <a:sym typeface="Calisto MT"/>
            </a:endParaRPr>
          </a:p>
          <a:p>
            <a:pPr marL="1371600" lvl="2" indent="-457200"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Calisto MT"/>
                <a:ea typeface="Calisto MT"/>
                <a:cs typeface="Calisto MT"/>
                <a:sym typeface="Calisto MT"/>
              </a:rPr>
              <a:t>The </a:t>
            </a:r>
            <a:r>
              <a:rPr lang="en-US" sz="28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subject</a:t>
            </a:r>
            <a:r>
              <a:rPr lang="en-US" sz="2800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 </a:t>
            </a:r>
            <a:r>
              <a:rPr lang="en-US" sz="2800" dirty="0">
                <a:latin typeface="Calisto MT"/>
                <a:ea typeface="Calisto MT"/>
                <a:cs typeface="Calisto MT"/>
                <a:sym typeface="Calisto MT"/>
              </a:rPr>
              <a:t>is the song’s topic.</a:t>
            </a:r>
          </a:p>
          <a:p>
            <a:pPr marL="914400" lvl="1" indent="-457200">
              <a:buSzPct val="100000"/>
              <a:buFont typeface="Arial" panose="020B0604020202020204" pitchFamily="34" charset="0"/>
              <a:buChar char="•"/>
            </a:pPr>
            <a:endParaRPr lang="en-US" sz="1200" dirty="0">
              <a:latin typeface="Calisto MT"/>
              <a:ea typeface="Calisto MT"/>
              <a:cs typeface="Calisto MT"/>
              <a:sym typeface="Calisto MT"/>
            </a:endParaRPr>
          </a:p>
          <a:p>
            <a:pPr marL="914400" lvl="1" indent="-457200">
              <a:buSzPct val="100000"/>
              <a:buFont typeface="Arial" panose="020B0604020202020204" pitchFamily="34" charset="0"/>
              <a:buChar char="•"/>
            </a:pPr>
            <a:endParaRPr lang="en-US" sz="2800" dirty="0">
              <a:latin typeface="Calisto MT"/>
              <a:ea typeface="Calisto MT"/>
              <a:cs typeface="Calisto MT"/>
              <a:sym typeface="Calisto MT"/>
            </a:endParaRPr>
          </a:p>
          <a:p>
            <a:pPr marL="1371600" lvl="2" indent="-457200"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Calisto MT"/>
                <a:ea typeface="Calisto MT"/>
                <a:cs typeface="Calisto MT"/>
                <a:sym typeface="Calisto MT"/>
              </a:rPr>
              <a:t>The </a:t>
            </a:r>
            <a:r>
              <a:rPr lang="en-US" sz="28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theme</a:t>
            </a:r>
            <a:r>
              <a:rPr lang="en-US" sz="2800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 </a:t>
            </a:r>
            <a:r>
              <a:rPr lang="en-US" sz="2800" dirty="0">
                <a:latin typeface="Calisto MT"/>
                <a:ea typeface="Calisto MT"/>
                <a:cs typeface="Calisto MT"/>
                <a:sym typeface="Calisto MT"/>
              </a:rPr>
              <a:t>is the message. </a:t>
            </a:r>
            <a:endParaRPr sz="3400" dirty="0">
              <a:latin typeface="Calisto MT"/>
              <a:ea typeface="Calisto MT"/>
              <a:cs typeface="Calisto MT"/>
              <a:sym typeface="Calisto MT"/>
            </a:endParaRPr>
          </a:p>
          <a:p>
            <a:pPr lvl="0"/>
            <a:endParaRPr sz="3400" dirty="0">
              <a:latin typeface="Calisto MT"/>
              <a:ea typeface="Calisto MT"/>
              <a:cs typeface="Calisto MT"/>
              <a:sym typeface="Calisto MT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xmlns="" id="{B9476317-A93B-475D-8D1B-E25187F393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7" t="18410" r="31606" b="18379"/>
          <a:stretch/>
        </p:blipFill>
        <p:spPr>
          <a:xfrm>
            <a:off x="7998224" y="3842748"/>
            <a:ext cx="696246" cy="1123074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A3CE3C8C-57FF-4963-9602-A47190D0B9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0" t="20490" r="20889" b="22226"/>
          <a:stretch/>
        </p:blipFill>
        <p:spPr>
          <a:xfrm>
            <a:off x="7011833" y="5075402"/>
            <a:ext cx="986391" cy="94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0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7">
            <a:extLst>
              <a:ext uri="{FF2B5EF4-FFF2-40B4-BE49-F238E27FC236}">
                <a16:creationId xmlns:a16="http://schemas.microsoft.com/office/drawing/2014/main" xmlns="" id="{4B99573C-EC8E-4275-A546-E5EC1D9DEEB7}"/>
              </a:ext>
            </a:extLst>
          </p:cNvPr>
          <p:cNvSpPr/>
          <p:nvPr/>
        </p:nvSpPr>
        <p:spPr>
          <a:xfrm>
            <a:off x="1720443" y="1891221"/>
            <a:ext cx="8751114" cy="4804251"/>
          </a:xfrm>
          <a:prstGeom prst="rect">
            <a:avLst/>
          </a:prstGeom>
          <a:noFill/>
          <a:ln>
            <a:noFill/>
          </a:ln>
        </p:spPr>
        <p:txBody>
          <a:bodyPr lIns="457200" tIns="457200" rIns="457200" bIns="457200" anchor="t" anchorCtr="0">
            <a:noAutofit/>
          </a:bodyPr>
          <a:lstStyle/>
          <a:p>
            <a:pPr algn="ctr">
              <a:buClr>
                <a:srgbClr val="942192"/>
              </a:buClr>
              <a:buSzPct val="25000"/>
              <a:buFont typeface="Lustria"/>
              <a:buNone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Engravers MT" panose="02090707080505020304" pitchFamily="18" charset="0"/>
                <a:cs typeface="Engravers MT"/>
              </a:rPr>
              <a:t>Discussion</a:t>
            </a:r>
          </a:p>
          <a:p>
            <a:pPr>
              <a:buClr>
                <a:srgbClr val="000000"/>
              </a:buClr>
              <a:buFont typeface="Arial"/>
              <a:buNone/>
            </a:pPr>
            <a:endParaRPr sz="3600" b="1" u="sng" dirty="0">
              <a:solidFill>
                <a:srgbClr val="C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algn="ctr">
              <a:buClr>
                <a:srgbClr val="000000"/>
              </a:buClr>
              <a:buSzPct val="25000"/>
              <a:buFont typeface="Lustria"/>
              <a:buNone/>
            </a:pPr>
            <a:r>
              <a:rPr lang="en-US" sz="2800" dirty="0">
                <a:latin typeface="Calisto MT"/>
                <a:ea typeface="Lustria"/>
                <a:cs typeface="Calisto MT"/>
                <a:sym typeface="Lustria"/>
              </a:rPr>
              <a:t>Name some of your </a:t>
            </a:r>
            <a:r>
              <a:rPr lang="en-US" sz="2800" b="1" dirty="0">
                <a:latin typeface="Calisto MT"/>
                <a:ea typeface="Lustria"/>
                <a:cs typeface="Calisto MT"/>
                <a:sym typeface="Lustria"/>
              </a:rPr>
              <a:t>favorite songs.</a:t>
            </a:r>
            <a:endParaRPr sz="2800" dirty="0">
              <a:latin typeface="Calisto MT"/>
              <a:ea typeface="Lustria"/>
              <a:cs typeface="Calisto MT"/>
              <a:sym typeface="Lustria"/>
            </a:endParaRPr>
          </a:p>
          <a:p>
            <a:pPr algn="ctr">
              <a:buClr>
                <a:srgbClr val="000000"/>
              </a:buClr>
              <a:buSzPct val="25000"/>
              <a:buFont typeface="Lustria"/>
              <a:buNone/>
            </a:pPr>
            <a:endParaRPr lang="en-US" sz="2800" dirty="0">
              <a:solidFill>
                <a:schemeClr val="accent4">
                  <a:lumMod val="75000"/>
                </a:schemeClr>
              </a:solidFill>
              <a:latin typeface="Calisto MT"/>
              <a:ea typeface="Lustria"/>
              <a:cs typeface="Calisto MT"/>
              <a:sym typeface="Lustria"/>
            </a:endParaRPr>
          </a:p>
          <a:p>
            <a:pPr algn="ctr">
              <a:buClr>
                <a:srgbClr val="000000"/>
              </a:buClr>
              <a:buSzPct val="25000"/>
              <a:buFont typeface="Lustria"/>
              <a:buNone/>
            </a:pPr>
            <a:r>
              <a:rPr lang="en-US" sz="2800" dirty="0">
                <a:latin typeface="Calisto MT"/>
                <a:sym typeface="Lustria"/>
              </a:rPr>
              <a:t>What do you like about those songs?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61824F9-FE88-4720-A1FD-048D5785E6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455" y="2060267"/>
            <a:ext cx="1991991" cy="121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6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6">
            <a:extLst>
              <a:ext uri="{FF2B5EF4-FFF2-40B4-BE49-F238E27FC236}">
                <a16:creationId xmlns:a16="http://schemas.microsoft.com/office/drawing/2014/main" xmlns="" id="{37F270CE-EDF1-4967-B25B-6250C9A7ACBE}"/>
              </a:ext>
            </a:extLst>
          </p:cNvPr>
          <p:cNvSpPr/>
          <p:nvPr/>
        </p:nvSpPr>
        <p:spPr>
          <a:xfrm>
            <a:off x="3426144" y="1719808"/>
            <a:ext cx="5339711" cy="183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200" tIns="457200" rIns="457200" bIns="457200">
            <a:normAutofit/>
          </a:bodyPr>
          <a:lstStyle>
            <a:lvl1pPr algn="l">
              <a:defRPr sz="4400" b="1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rgbClr val="002060"/>
                </a:solidFill>
                <a:latin typeface="Engravers MT" panose="02090707080505020304" pitchFamily="18" charset="0"/>
              </a:rPr>
              <a:t>Let’s</a:t>
            </a:r>
            <a:r>
              <a:rPr lang="en-US" sz="3600" dirty="0">
                <a:solidFill>
                  <a:srgbClr val="002060"/>
                </a:solidFill>
                <a:latin typeface="Calisto MT" panose="02040603050505030304" pitchFamily="18" charset="0"/>
              </a:rPr>
              <a:t> </a:t>
            </a:r>
            <a:r>
              <a:rPr lang="en-US" sz="3600" b="0" dirty="0">
                <a:solidFill>
                  <a:srgbClr val="002060"/>
                </a:solidFill>
                <a:latin typeface="Engravers MT" panose="02090707080505020304" pitchFamily="18" charset="0"/>
              </a:rPr>
              <a:t>review!</a:t>
            </a:r>
            <a:endParaRPr sz="3600" b="0" dirty="0">
              <a:solidFill>
                <a:srgbClr val="002060"/>
              </a:solidFill>
              <a:latin typeface="Engravers MT" panose="02090707080505020304" pitchFamily="18" charset="0"/>
            </a:endParaRPr>
          </a:p>
        </p:txBody>
      </p:sp>
      <p:sp>
        <p:nvSpPr>
          <p:cNvPr id="3" name="Shape 50">
            <a:extLst>
              <a:ext uri="{FF2B5EF4-FFF2-40B4-BE49-F238E27FC236}">
                <a16:creationId xmlns:a16="http://schemas.microsoft.com/office/drawing/2014/main" xmlns="" id="{7F73C583-75B4-4B69-A00A-B5B9531C4243}"/>
              </a:ext>
            </a:extLst>
          </p:cNvPr>
          <p:cNvSpPr/>
          <p:nvPr/>
        </p:nvSpPr>
        <p:spPr>
          <a:xfrm>
            <a:off x="891851" y="3212650"/>
            <a:ext cx="10403678" cy="3137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/>
          <a:p>
            <a:pPr algn="ctr">
              <a:buSzPct val="100000"/>
            </a:pPr>
            <a:r>
              <a:rPr lang="en-US" sz="3200" b="1" dirty="0">
                <a:latin typeface="Calisto MT"/>
                <a:ea typeface="Calisto MT"/>
                <a:cs typeface="Calisto MT"/>
                <a:sym typeface="Calisto MT"/>
              </a:rPr>
              <a:t>Common Human Experiences</a:t>
            </a:r>
          </a:p>
          <a:p>
            <a:pPr lvl="2">
              <a:buSzPct val="100000"/>
            </a:pPr>
            <a:endParaRPr lang="en-US" sz="3200" dirty="0">
              <a:latin typeface="Calisto MT"/>
              <a:ea typeface="Calisto MT"/>
              <a:cs typeface="Calisto MT"/>
              <a:sym typeface="Calisto MT"/>
            </a:endParaRPr>
          </a:p>
          <a:p>
            <a:pPr lvl="2">
              <a:buSzPct val="100000"/>
            </a:pPr>
            <a:r>
              <a:rPr lang="en-US" sz="2800" dirty="0">
                <a:latin typeface="Calisto MT"/>
                <a:ea typeface="Calisto MT"/>
                <a:cs typeface="Calisto MT"/>
                <a:sym typeface="Calisto MT"/>
              </a:rPr>
              <a:t>Share your list of common human experiences with the class. </a:t>
            </a:r>
            <a:endParaRPr sz="3400" dirty="0">
              <a:latin typeface="Calisto MT"/>
              <a:ea typeface="Calisto MT"/>
              <a:cs typeface="Calisto MT"/>
              <a:sym typeface="Calisto MT"/>
            </a:endParaRPr>
          </a:p>
          <a:p>
            <a:pPr lvl="0"/>
            <a:endParaRPr sz="3400" dirty="0">
              <a:latin typeface="Calisto MT"/>
              <a:ea typeface="Calisto MT"/>
              <a:cs typeface="Calisto MT"/>
              <a:sym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3744550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6">
            <a:extLst>
              <a:ext uri="{FF2B5EF4-FFF2-40B4-BE49-F238E27FC236}">
                <a16:creationId xmlns:a16="http://schemas.microsoft.com/office/drawing/2014/main" xmlns="" id="{37F270CE-EDF1-4967-B25B-6250C9A7ACBE}"/>
              </a:ext>
            </a:extLst>
          </p:cNvPr>
          <p:cNvSpPr/>
          <p:nvPr/>
        </p:nvSpPr>
        <p:spPr>
          <a:xfrm>
            <a:off x="2732739" y="1784354"/>
            <a:ext cx="6721902" cy="183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200" tIns="457200" rIns="457200" bIns="457200">
            <a:normAutofit/>
          </a:bodyPr>
          <a:lstStyle>
            <a:lvl1pPr algn="l">
              <a:defRPr sz="4400" b="1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rgbClr val="002060"/>
                </a:solidFill>
                <a:latin typeface="Engravers MT" panose="02090707080505020304" pitchFamily="18" charset="0"/>
              </a:rPr>
              <a:t>Discussion</a:t>
            </a:r>
            <a:endParaRPr sz="3600" b="0" dirty="0">
              <a:solidFill>
                <a:srgbClr val="002060"/>
              </a:solidFill>
              <a:latin typeface="Engravers MT" panose="02090707080505020304" pitchFamily="18" charset="0"/>
            </a:endParaRPr>
          </a:p>
        </p:txBody>
      </p:sp>
      <p:sp>
        <p:nvSpPr>
          <p:cNvPr id="3" name="Shape 50">
            <a:extLst>
              <a:ext uri="{FF2B5EF4-FFF2-40B4-BE49-F238E27FC236}">
                <a16:creationId xmlns:a16="http://schemas.microsoft.com/office/drawing/2014/main" xmlns="" id="{7F73C583-75B4-4B69-A00A-B5B9531C4243}"/>
              </a:ext>
            </a:extLst>
          </p:cNvPr>
          <p:cNvSpPr/>
          <p:nvPr/>
        </p:nvSpPr>
        <p:spPr>
          <a:xfrm>
            <a:off x="2732739" y="3277949"/>
            <a:ext cx="7832601" cy="3137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normAutofit/>
          </a:bodyPr>
          <a:lstStyle/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Calisto MT"/>
                <a:ea typeface="Calisto MT"/>
                <a:cs typeface="Calisto MT"/>
                <a:sym typeface="Calisto MT"/>
              </a:rPr>
              <a:t>Pick a song subject.</a:t>
            </a:r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endParaRPr lang="en-US" sz="2400" dirty="0">
              <a:latin typeface="Calisto MT"/>
              <a:ea typeface="Calisto MT"/>
              <a:cs typeface="Calisto MT"/>
              <a:sym typeface="Calisto MT"/>
            </a:endParaRPr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Calisto MT"/>
                <a:ea typeface="Calisto MT"/>
                <a:cs typeface="Calisto MT"/>
                <a:sym typeface="Calisto MT"/>
              </a:rPr>
              <a:t>Brainstorm a theme, or message, you want to communicate about the subject.</a:t>
            </a:r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endParaRPr lang="en-US" sz="2400" dirty="0">
              <a:latin typeface="Calisto MT"/>
              <a:ea typeface="Calisto MT"/>
              <a:cs typeface="Calisto MT"/>
              <a:sym typeface="Calisto MT"/>
            </a:endParaRPr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Calisto MT"/>
                <a:ea typeface="Calisto MT"/>
                <a:cs typeface="Calisto MT"/>
                <a:sym typeface="Calisto MT"/>
              </a:rPr>
              <a:t>Brainstorm more descriptive words, activities, feelings, or ideas related to the subject and theme.</a:t>
            </a:r>
          </a:p>
          <a:p>
            <a:pPr lvl="2">
              <a:buSzPct val="100000"/>
            </a:pPr>
            <a:endParaRPr lang="en-US" sz="3200" dirty="0">
              <a:latin typeface="Calisto MT"/>
              <a:ea typeface="Calisto MT"/>
              <a:cs typeface="Calisto MT"/>
              <a:sym typeface="Calisto MT"/>
            </a:endParaRPr>
          </a:p>
          <a:p>
            <a:pPr lvl="0"/>
            <a:endParaRPr sz="3400" dirty="0">
              <a:latin typeface="Calisto MT"/>
              <a:ea typeface="Calisto MT"/>
              <a:cs typeface="Calisto MT"/>
              <a:sym typeface="Calisto M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F7D702D-EE3B-4607-9520-8A95EFB76E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455" y="2060267"/>
            <a:ext cx="1991991" cy="121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876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6">
            <a:extLst>
              <a:ext uri="{FF2B5EF4-FFF2-40B4-BE49-F238E27FC236}">
                <a16:creationId xmlns:a16="http://schemas.microsoft.com/office/drawing/2014/main" xmlns="" id="{37F270CE-EDF1-4967-B25B-6250C9A7ACBE}"/>
              </a:ext>
            </a:extLst>
          </p:cNvPr>
          <p:cNvSpPr/>
          <p:nvPr/>
        </p:nvSpPr>
        <p:spPr>
          <a:xfrm>
            <a:off x="2732739" y="1784354"/>
            <a:ext cx="6721902" cy="183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200" tIns="457200" rIns="457200" bIns="457200">
            <a:normAutofit/>
          </a:bodyPr>
          <a:lstStyle>
            <a:lvl1pPr algn="l">
              <a:defRPr sz="4400" b="1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rgbClr val="002060"/>
                </a:solidFill>
                <a:latin typeface="Engravers MT" panose="02090707080505020304" pitchFamily="18" charset="0"/>
              </a:rPr>
              <a:t>Make a song outline</a:t>
            </a:r>
            <a:endParaRPr sz="3600" b="0" dirty="0">
              <a:solidFill>
                <a:srgbClr val="002060"/>
              </a:solidFill>
              <a:latin typeface="Engravers MT" panose="02090707080505020304" pitchFamily="18" charset="0"/>
            </a:endParaRP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xmlns="" id="{6051E4AA-6150-40AE-BDDB-F74B9DE8EC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550" y="3175233"/>
            <a:ext cx="4440543" cy="3254470"/>
          </a:xfrm>
          <a:prstGeom prst="rect">
            <a:avLst/>
          </a:prstGeom>
        </p:spPr>
      </p:pic>
      <p:sp>
        <p:nvSpPr>
          <p:cNvPr id="7" name="Shape 50">
            <a:extLst>
              <a:ext uri="{FF2B5EF4-FFF2-40B4-BE49-F238E27FC236}">
                <a16:creationId xmlns:a16="http://schemas.microsoft.com/office/drawing/2014/main" xmlns="" id="{616D129B-3A86-4B31-A11D-8849AD10A1BF}"/>
              </a:ext>
            </a:extLst>
          </p:cNvPr>
          <p:cNvSpPr/>
          <p:nvPr/>
        </p:nvSpPr>
        <p:spPr>
          <a:xfrm>
            <a:off x="1162123" y="3292438"/>
            <a:ext cx="5260192" cy="3137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normAutofit/>
          </a:bodyPr>
          <a:lstStyle/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Calisto MT"/>
                <a:ea typeface="Calisto MT"/>
                <a:cs typeface="Calisto MT"/>
                <a:sym typeface="Calisto MT"/>
              </a:rPr>
              <a:t>An outline is a rough sketch of what the lyrics will communicate.</a:t>
            </a:r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Calisto MT"/>
                <a:ea typeface="Calisto MT"/>
                <a:cs typeface="Calisto MT"/>
                <a:sym typeface="Calisto MT"/>
              </a:rPr>
              <a:t>It’s a useful way to help writers organize their thoughts.</a:t>
            </a:r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Calisto MT"/>
                <a:ea typeface="Calisto MT"/>
                <a:cs typeface="Calisto MT"/>
                <a:sym typeface="Calisto MT"/>
              </a:rPr>
              <a:t>Using the main idea and details you came up with, make an outline of your song together as a class. </a:t>
            </a:r>
          </a:p>
          <a:p>
            <a:pPr lvl="2">
              <a:buSzPct val="100000"/>
            </a:pPr>
            <a:endParaRPr lang="en-US" sz="3200" dirty="0">
              <a:latin typeface="Calisto MT"/>
              <a:ea typeface="Calisto MT"/>
              <a:cs typeface="Calisto MT"/>
              <a:sym typeface="Calisto MT"/>
            </a:endParaRPr>
          </a:p>
          <a:p>
            <a:pPr lvl="0"/>
            <a:endParaRPr sz="3400" dirty="0">
              <a:latin typeface="Calisto MT"/>
              <a:ea typeface="Calisto MT"/>
              <a:cs typeface="Calisto MT"/>
              <a:sym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3922623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6">
            <a:extLst>
              <a:ext uri="{FF2B5EF4-FFF2-40B4-BE49-F238E27FC236}">
                <a16:creationId xmlns:a16="http://schemas.microsoft.com/office/drawing/2014/main" xmlns="" id="{37F270CE-EDF1-4967-B25B-6250C9A7ACBE}"/>
              </a:ext>
            </a:extLst>
          </p:cNvPr>
          <p:cNvSpPr/>
          <p:nvPr/>
        </p:nvSpPr>
        <p:spPr>
          <a:xfrm>
            <a:off x="2732739" y="1784354"/>
            <a:ext cx="6721902" cy="183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200" tIns="457200" rIns="457200" bIns="457200">
            <a:normAutofit/>
          </a:bodyPr>
          <a:lstStyle>
            <a:lvl1pPr algn="l">
              <a:defRPr sz="4400" b="1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rgbClr val="002060"/>
                </a:solidFill>
                <a:latin typeface="Engravers MT" panose="02090707080505020304" pitchFamily="18" charset="0"/>
              </a:rPr>
              <a:t>Songwriter session</a:t>
            </a:r>
            <a:endParaRPr sz="3600" b="0" dirty="0">
              <a:solidFill>
                <a:srgbClr val="002060"/>
              </a:solidFill>
              <a:latin typeface="Engravers MT" panose="02090707080505020304" pitchFamily="18" charset="0"/>
            </a:endParaRPr>
          </a:p>
        </p:txBody>
      </p:sp>
      <p:sp>
        <p:nvSpPr>
          <p:cNvPr id="7" name="Shape 50">
            <a:extLst>
              <a:ext uri="{FF2B5EF4-FFF2-40B4-BE49-F238E27FC236}">
                <a16:creationId xmlns:a16="http://schemas.microsoft.com/office/drawing/2014/main" xmlns="" id="{616D129B-3A86-4B31-A11D-8849AD10A1BF}"/>
              </a:ext>
            </a:extLst>
          </p:cNvPr>
          <p:cNvSpPr/>
          <p:nvPr/>
        </p:nvSpPr>
        <p:spPr>
          <a:xfrm>
            <a:off x="6466642" y="3270923"/>
            <a:ext cx="5174889" cy="3137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/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Calisto MT"/>
                <a:ea typeface="Calisto MT"/>
                <a:cs typeface="Calisto MT"/>
                <a:sym typeface="Calisto MT"/>
              </a:rPr>
              <a:t>A songwriter will collaborate with the class on the content of the song, the style of music, and other aspects of songwriting.</a:t>
            </a:r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Calisto MT"/>
                <a:ea typeface="Calisto MT"/>
                <a:cs typeface="Calisto MT"/>
                <a:sym typeface="Calisto MT"/>
              </a:rPr>
              <a:t>Prepare questions to ask the songwriter at the end of the program! </a:t>
            </a:r>
          </a:p>
          <a:p>
            <a:pPr lvl="2">
              <a:buSzPct val="100000"/>
            </a:pPr>
            <a:endParaRPr lang="en-US" sz="3200" dirty="0">
              <a:latin typeface="Calisto MT"/>
              <a:ea typeface="Calisto MT"/>
              <a:cs typeface="Calisto MT"/>
              <a:sym typeface="Calisto MT"/>
            </a:endParaRPr>
          </a:p>
          <a:p>
            <a:pPr lvl="0"/>
            <a:endParaRPr sz="3400" dirty="0">
              <a:latin typeface="Calisto MT"/>
              <a:ea typeface="Calisto MT"/>
              <a:cs typeface="Calisto MT"/>
              <a:sym typeface="Calisto MT"/>
            </a:endParaRPr>
          </a:p>
        </p:txBody>
      </p:sp>
      <p:pic>
        <p:nvPicPr>
          <p:cNvPr id="8" name="Picture 7" descr="A picture containing person, indoor, concert band, crowd&#10;&#10;Description automatically generated">
            <a:extLst>
              <a:ext uri="{FF2B5EF4-FFF2-40B4-BE49-F238E27FC236}">
                <a16:creationId xmlns:a16="http://schemas.microsoft.com/office/drawing/2014/main" xmlns="" id="{1F1386E5-68AE-4D55-AC0B-D9AE33BFBF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3" r="3292"/>
          <a:stretch/>
        </p:blipFill>
        <p:spPr>
          <a:xfrm>
            <a:off x="1101645" y="3185862"/>
            <a:ext cx="4994355" cy="322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34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1">
            <a:extLst>
              <a:ext uri="{FF2B5EF4-FFF2-40B4-BE49-F238E27FC236}">
                <a16:creationId xmlns:a16="http://schemas.microsoft.com/office/drawing/2014/main" xmlns="" id="{D4C4A41B-A6D3-40F2-86D3-57B3A55EE28F}"/>
              </a:ext>
            </a:extLst>
          </p:cNvPr>
          <p:cNvSpPr/>
          <p:nvPr/>
        </p:nvSpPr>
        <p:spPr>
          <a:xfrm>
            <a:off x="1946694" y="1425649"/>
            <a:ext cx="8298611" cy="476394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/>
            <a:endParaRPr sz="1900" dirty="0">
              <a:latin typeface="Lustria"/>
              <a:ea typeface="Lustria"/>
              <a:cs typeface="Lustria"/>
              <a:sym typeface="Lustria"/>
            </a:endParaRPr>
          </a:p>
          <a:p>
            <a:pPr algn="ctr">
              <a:buSzPct val="25000"/>
            </a:pPr>
            <a:endParaRPr lang="en-US" sz="3200" dirty="0">
              <a:solidFill>
                <a:srgbClr val="C00000"/>
              </a:solidFill>
              <a:latin typeface="Engravers MT"/>
              <a:cs typeface="Engravers MT"/>
            </a:endParaRPr>
          </a:p>
          <a:p>
            <a:pPr algn="ctr">
              <a:buSzPct val="25000"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Engravers MT" panose="02090707080505020304" pitchFamily="18" charset="0"/>
                <a:cs typeface="Engravers MT"/>
              </a:rPr>
              <a:t>Discussion</a:t>
            </a:r>
            <a:r>
              <a:rPr lang="en-US" sz="4800" dirty="0">
                <a:solidFill>
                  <a:srgbClr val="002060"/>
                </a:solidFill>
                <a:latin typeface="Engravers MT"/>
                <a:cs typeface="Engravers MT"/>
              </a:rPr>
              <a:t> </a:t>
            </a:r>
          </a:p>
          <a:p>
            <a:endParaRPr sz="3200" b="1" u="sng" dirty="0">
              <a:solidFill>
                <a:srgbClr val="C00000"/>
              </a:solidFill>
              <a:latin typeface="Calisto MT"/>
              <a:ea typeface="Arial Narrow"/>
              <a:cs typeface="Calisto MT"/>
              <a:sym typeface="Arial Narrow"/>
            </a:endParaRPr>
          </a:p>
          <a:p>
            <a:pPr algn="ctr">
              <a:buSzPct val="25000"/>
            </a:pPr>
            <a:r>
              <a:rPr lang="en-US" sz="2800" dirty="0">
                <a:latin typeface="Calisto MT"/>
                <a:ea typeface="Lustria"/>
                <a:cs typeface="Calisto MT"/>
                <a:sym typeface="Lustria"/>
              </a:rPr>
              <a:t>List as many </a:t>
            </a:r>
            <a:r>
              <a:rPr lang="en-US" sz="2800" b="1" dirty="0">
                <a:latin typeface="Calisto MT"/>
                <a:ea typeface="Lustria"/>
                <a:cs typeface="Calisto MT"/>
                <a:sym typeface="Lustria"/>
              </a:rPr>
              <a:t>parts of a song </a:t>
            </a:r>
            <a:r>
              <a:rPr lang="en-US" sz="2800" dirty="0">
                <a:latin typeface="Calisto MT"/>
                <a:ea typeface="Lustria"/>
                <a:cs typeface="Calisto MT"/>
                <a:sym typeface="Lustria"/>
              </a:rPr>
              <a:t>as you can.</a:t>
            </a:r>
          </a:p>
          <a:p>
            <a:pPr algn="ctr"/>
            <a:endParaRPr sz="2800" dirty="0">
              <a:latin typeface="Calisto MT"/>
              <a:ea typeface="Lustria"/>
              <a:cs typeface="Calisto MT"/>
              <a:sym typeface="Lustria"/>
            </a:endParaRPr>
          </a:p>
          <a:p>
            <a:pPr algn="ctr">
              <a:buSzPct val="25000"/>
            </a:pPr>
            <a:r>
              <a:rPr lang="en-US" sz="2800" dirty="0">
                <a:latin typeface="Calisto MT"/>
                <a:sym typeface="Lustria"/>
              </a:rPr>
              <a:t>Can you define each part?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A9E8A41-40CB-4103-8ABE-EE1159475C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455" y="2060267"/>
            <a:ext cx="1991991" cy="121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55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xmlns="" id="{1EB97D4A-0BFA-4564-B7A9-6697C5F7DE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9" t="25221" r="14057" b="26488"/>
          <a:stretch/>
        </p:blipFill>
        <p:spPr>
          <a:xfrm>
            <a:off x="2700799" y="3120418"/>
            <a:ext cx="1287831" cy="867198"/>
          </a:xfrm>
          <a:prstGeom prst="rect">
            <a:avLst/>
          </a:prstGeom>
        </p:spPr>
      </p:pic>
      <p:sp>
        <p:nvSpPr>
          <p:cNvPr id="4" name="Shape 59">
            <a:extLst>
              <a:ext uri="{FF2B5EF4-FFF2-40B4-BE49-F238E27FC236}">
                <a16:creationId xmlns:a16="http://schemas.microsoft.com/office/drawing/2014/main" xmlns="" id="{E419C076-938D-4D66-B334-2E43E0A7D03A}"/>
              </a:ext>
            </a:extLst>
          </p:cNvPr>
          <p:cNvSpPr/>
          <p:nvPr/>
        </p:nvSpPr>
        <p:spPr>
          <a:xfrm>
            <a:off x="1436864" y="1773286"/>
            <a:ext cx="9318271" cy="987552"/>
          </a:xfrm>
          <a:prstGeom prst="rect">
            <a:avLst/>
          </a:prstGeom>
          <a:noFill/>
          <a:ln>
            <a:noFill/>
          </a:ln>
        </p:spPr>
        <p:txBody>
          <a:bodyPr lIns="457200" tIns="457200" rIns="457200" bIns="457200" anchor="t" anchorCtr="0">
            <a:noAutofit/>
          </a:bodyPr>
          <a:lstStyle/>
          <a:p>
            <a:pPr>
              <a:buSzPct val="25000"/>
            </a:pPr>
            <a:r>
              <a:rPr lang="en-US" sz="3600" dirty="0">
                <a:latin typeface="Calisto MT" panose="02040603050505030304" pitchFamily="18" charset="0"/>
                <a:ea typeface="Arial Narrow"/>
                <a:cs typeface="Arial Narrow"/>
                <a:sym typeface="Arial Narrow"/>
              </a:rPr>
              <a:t>Let’s explore the different parts of a song!</a:t>
            </a:r>
          </a:p>
        </p:txBody>
      </p:sp>
      <p:sp>
        <p:nvSpPr>
          <p:cNvPr id="5" name="Shape 66">
            <a:extLst>
              <a:ext uri="{FF2B5EF4-FFF2-40B4-BE49-F238E27FC236}">
                <a16:creationId xmlns:a16="http://schemas.microsoft.com/office/drawing/2014/main" xmlns="" id="{5BE14F51-C680-4C67-BB82-0DBD1A9042E9}"/>
              </a:ext>
            </a:extLst>
          </p:cNvPr>
          <p:cNvSpPr/>
          <p:nvPr/>
        </p:nvSpPr>
        <p:spPr>
          <a:xfrm>
            <a:off x="4286533" y="3386809"/>
            <a:ext cx="5649948" cy="347119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ct val="100000"/>
            </a:pPr>
            <a:r>
              <a:rPr lang="en-US" sz="2400" dirty="0">
                <a:latin typeface="Calisto MT"/>
                <a:ea typeface="Lustria"/>
                <a:cs typeface="Calisto MT"/>
                <a:sym typeface="Lustria"/>
              </a:rPr>
              <a:t>The  </a:t>
            </a:r>
            <a:r>
              <a:rPr lang="en-US" sz="2400" b="1" dirty="0">
                <a:solidFill>
                  <a:srgbClr val="002060"/>
                </a:solidFill>
                <a:latin typeface="Calisto MT"/>
                <a:ea typeface="Lustria"/>
                <a:cs typeface="Calisto MT"/>
                <a:sym typeface="Lustria"/>
              </a:rPr>
              <a:t>title</a:t>
            </a:r>
            <a:r>
              <a:rPr lang="en-US" sz="2400" dirty="0">
                <a:latin typeface="Calisto MT"/>
                <a:ea typeface="Lustria"/>
                <a:cs typeface="Calisto MT"/>
                <a:sym typeface="Lustria"/>
              </a:rPr>
              <a:t>  is the name of the song.</a:t>
            </a:r>
          </a:p>
          <a:p>
            <a:pPr>
              <a:buClr>
                <a:srgbClr val="000000"/>
              </a:buClr>
              <a:buSzPct val="100000"/>
            </a:pPr>
            <a:endParaRPr lang="en-US" sz="2400" dirty="0">
              <a:latin typeface="Calisto MT"/>
              <a:ea typeface="Lustria"/>
              <a:cs typeface="Calisto MT"/>
              <a:sym typeface="Lustria"/>
            </a:endParaRPr>
          </a:p>
          <a:p>
            <a:pPr marL="160421" indent="-160421">
              <a:buClr>
                <a:srgbClr val="000000"/>
              </a:buClr>
              <a:buSzPct val="100000"/>
              <a:buFont typeface="Lustria"/>
              <a:buChar char="•"/>
            </a:pPr>
            <a:endParaRPr lang="en-US" sz="2400" dirty="0">
              <a:latin typeface="Calisto MT"/>
              <a:ea typeface="Lustria"/>
              <a:cs typeface="Calisto MT"/>
              <a:sym typeface="Lustria"/>
            </a:endParaRPr>
          </a:p>
          <a:p>
            <a:pPr>
              <a:buClr>
                <a:srgbClr val="000000"/>
              </a:buClr>
              <a:buSzPct val="100000"/>
            </a:pPr>
            <a:r>
              <a:rPr lang="en-US" sz="2400" dirty="0">
                <a:latin typeface="Calisto MT"/>
                <a:ea typeface="Lustria"/>
                <a:cs typeface="Calisto MT"/>
                <a:sym typeface="Lustria"/>
              </a:rPr>
              <a:t>The  </a:t>
            </a:r>
            <a:r>
              <a:rPr lang="en-US" sz="2400" b="1" dirty="0">
                <a:solidFill>
                  <a:srgbClr val="002060"/>
                </a:solidFill>
                <a:latin typeface="Calisto MT"/>
                <a:ea typeface="Lustria"/>
                <a:cs typeface="Calisto MT"/>
                <a:sym typeface="Lustria"/>
              </a:rPr>
              <a:t>subject</a:t>
            </a:r>
            <a:r>
              <a:rPr lang="en-US" sz="2400" b="1" dirty="0">
                <a:solidFill>
                  <a:srgbClr val="AA0000"/>
                </a:solidFill>
                <a:latin typeface="Calisto MT"/>
                <a:ea typeface="Lustria"/>
                <a:cs typeface="Calisto MT"/>
                <a:sym typeface="Lustria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Calisto MT"/>
                <a:ea typeface="Lustria"/>
                <a:cs typeface="Calisto MT"/>
                <a:sym typeface="Lustria"/>
              </a:rPr>
              <a:t> </a:t>
            </a:r>
            <a:r>
              <a:rPr lang="en-US" sz="2400" dirty="0">
                <a:latin typeface="Calisto MT"/>
                <a:ea typeface="Lustria"/>
                <a:cs typeface="Calisto MT"/>
                <a:sym typeface="Lustria"/>
              </a:rPr>
              <a:t>is the topic of the song.</a:t>
            </a:r>
          </a:p>
          <a:p>
            <a:pPr>
              <a:buClr>
                <a:srgbClr val="000000"/>
              </a:buClr>
              <a:buSzPct val="100000"/>
            </a:pPr>
            <a:endParaRPr lang="en-US" sz="2400" dirty="0">
              <a:latin typeface="Calisto MT"/>
              <a:ea typeface="Lustria"/>
              <a:cs typeface="Calisto MT"/>
              <a:sym typeface="Lustria"/>
            </a:endParaRPr>
          </a:p>
          <a:p>
            <a:pPr>
              <a:buClr>
                <a:srgbClr val="000000"/>
              </a:buClr>
              <a:buSzPct val="100000"/>
            </a:pPr>
            <a:endParaRPr lang="en-US" sz="2400" dirty="0">
              <a:latin typeface="Calisto MT"/>
              <a:ea typeface="Lustria"/>
              <a:cs typeface="Calisto MT"/>
              <a:sym typeface="Lustria"/>
            </a:endParaRPr>
          </a:p>
          <a:p>
            <a:pPr>
              <a:buClr>
                <a:srgbClr val="000000"/>
              </a:buClr>
              <a:buSzPct val="100000"/>
            </a:pPr>
            <a:r>
              <a:rPr lang="en-US" sz="2400" dirty="0">
                <a:latin typeface="Calisto MT"/>
                <a:ea typeface="Lustria"/>
                <a:cs typeface="Calisto MT"/>
                <a:sym typeface="Lustria"/>
              </a:rPr>
              <a:t>The  </a:t>
            </a:r>
            <a:r>
              <a:rPr lang="en-US" sz="2400" b="1" dirty="0">
                <a:solidFill>
                  <a:srgbClr val="002060"/>
                </a:solidFill>
                <a:latin typeface="Calisto MT"/>
                <a:ea typeface="Lustria"/>
                <a:cs typeface="Calisto MT"/>
                <a:sym typeface="Lustria"/>
              </a:rPr>
              <a:t>theme</a:t>
            </a:r>
            <a:r>
              <a:rPr lang="en-US" sz="2400" b="1" dirty="0">
                <a:latin typeface="Calisto MT"/>
                <a:ea typeface="Lustria"/>
                <a:cs typeface="Calisto MT"/>
                <a:sym typeface="Lustria"/>
              </a:rPr>
              <a:t>  </a:t>
            </a:r>
            <a:r>
              <a:rPr lang="en-US" sz="2400" dirty="0">
                <a:latin typeface="Calisto MT"/>
                <a:ea typeface="Lustria"/>
                <a:cs typeface="Calisto MT"/>
                <a:sym typeface="Lustria"/>
              </a:rPr>
              <a:t>is the message of the song.</a:t>
            </a:r>
          </a:p>
          <a:p>
            <a:pPr>
              <a:buClr>
                <a:srgbClr val="000000"/>
              </a:buClr>
              <a:buSzPct val="100000"/>
            </a:pPr>
            <a:endParaRPr lang="en-US" sz="2400" dirty="0">
              <a:latin typeface="Calisto MT"/>
              <a:ea typeface="Lustria"/>
              <a:cs typeface="Calisto MT"/>
              <a:sym typeface="Lustria"/>
            </a:endParaRPr>
          </a:p>
          <a:p>
            <a:pPr marL="160421" indent="-160421">
              <a:buClr>
                <a:srgbClr val="000000"/>
              </a:buClr>
              <a:buSzPct val="100000"/>
              <a:buFont typeface="Lustria"/>
              <a:buChar char="•"/>
            </a:pPr>
            <a:endParaRPr lang="en-US" sz="2800" dirty="0">
              <a:latin typeface="Calisto MT"/>
              <a:ea typeface="Lustria"/>
              <a:cs typeface="Calisto MT"/>
              <a:sym typeface="Lustria"/>
            </a:endParaRPr>
          </a:p>
          <a:p>
            <a:pPr marL="160421" indent="23729"/>
            <a:endParaRPr sz="2900" dirty="0">
              <a:latin typeface="Calisto MT"/>
              <a:ea typeface="Lustria"/>
              <a:cs typeface="Calisto MT"/>
              <a:sym typeface="Lustri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402F1F0-7C72-4824-8609-B1F52DC295CF}"/>
              </a:ext>
            </a:extLst>
          </p:cNvPr>
          <p:cNvSpPr/>
          <p:nvPr/>
        </p:nvSpPr>
        <p:spPr>
          <a:xfrm>
            <a:off x="4841701" y="3386809"/>
            <a:ext cx="725979" cy="41781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26C0FA7-9998-44FD-B09B-F1BC669A986E}"/>
              </a:ext>
            </a:extLst>
          </p:cNvPr>
          <p:cNvSpPr/>
          <p:nvPr/>
        </p:nvSpPr>
        <p:spPr>
          <a:xfrm>
            <a:off x="4872181" y="4467797"/>
            <a:ext cx="1071419" cy="459895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213F5F2-51E4-437D-B222-BA27887F1118}"/>
              </a:ext>
            </a:extLst>
          </p:cNvPr>
          <p:cNvSpPr/>
          <p:nvPr/>
        </p:nvSpPr>
        <p:spPr>
          <a:xfrm>
            <a:off x="4882341" y="5590871"/>
            <a:ext cx="949499" cy="417306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xmlns="" id="{8F80109F-E556-400E-AC7A-6DB556788A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0" t="20490" r="20889" b="22226"/>
          <a:stretch/>
        </p:blipFill>
        <p:spPr>
          <a:xfrm>
            <a:off x="2851518" y="5239558"/>
            <a:ext cx="986391" cy="949646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xmlns="" id="{7523561B-603D-4CBE-B999-998EA01F6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7" t="18410" r="31606" b="18379"/>
          <a:stretch/>
        </p:blipFill>
        <p:spPr>
          <a:xfrm>
            <a:off x="2996590" y="4019650"/>
            <a:ext cx="696246" cy="112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1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66">
            <a:extLst>
              <a:ext uri="{FF2B5EF4-FFF2-40B4-BE49-F238E27FC236}">
                <a16:creationId xmlns:a16="http://schemas.microsoft.com/office/drawing/2014/main" xmlns="" id="{DA38926E-3CF4-4ACC-9DF8-4B5A700A93CD}"/>
              </a:ext>
            </a:extLst>
          </p:cNvPr>
          <p:cNvSpPr/>
          <p:nvPr/>
        </p:nvSpPr>
        <p:spPr>
          <a:xfrm>
            <a:off x="2972411" y="2581033"/>
            <a:ext cx="7502549" cy="347119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60421" indent="-160421">
              <a:buClr>
                <a:srgbClr val="000000"/>
              </a:buClr>
              <a:buSzPct val="100000"/>
              <a:buFont typeface="Lustria"/>
              <a:buChar char="•"/>
            </a:pPr>
            <a:endParaRPr lang="en-US" sz="2400" dirty="0">
              <a:latin typeface="Calisto MT"/>
              <a:ea typeface="Lustria"/>
              <a:cs typeface="Calisto MT"/>
              <a:sym typeface="Lustria"/>
            </a:endParaRPr>
          </a:p>
          <a:p>
            <a:pPr>
              <a:buClr>
                <a:srgbClr val="000000"/>
              </a:buClr>
              <a:buSzPct val="100000"/>
            </a:pPr>
            <a:r>
              <a:rPr lang="en-US" sz="2400" dirty="0">
                <a:latin typeface="Calisto MT"/>
                <a:ea typeface="Lustria"/>
                <a:cs typeface="Calisto MT"/>
                <a:sym typeface="Lustria"/>
              </a:rPr>
              <a:t>The  </a:t>
            </a:r>
            <a:r>
              <a:rPr lang="en-US" sz="2400" b="1" dirty="0">
                <a:solidFill>
                  <a:srgbClr val="002060"/>
                </a:solidFill>
                <a:latin typeface="Calisto MT"/>
                <a:ea typeface="Lustria"/>
                <a:cs typeface="Calisto MT"/>
                <a:sym typeface="Lustria"/>
              </a:rPr>
              <a:t>hook</a:t>
            </a:r>
            <a:r>
              <a:rPr lang="en-US" sz="2400" b="1" dirty="0">
                <a:solidFill>
                  <a:srgbClr val="AA0000"/>
                </a:solidFill>
                <a:latin typeface="Calisto MT"/>
                <a:ea typeface="Lustria"/>
                <a:cs typeface="Calisto MT"/>
                <a:sym typeface="Lustria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Calisto MT"/>
                <a:ea typeface="Lustria"/>
                <a:cs typeface="Calisto MT"/>
                <a:sym typeface="Lustria"/>
              </a:rPr>
              <a:t> </a:t>
            </a:r>
            <a:r>
              <a:rPr lang="en-US" sz="2400" dirty="0">
                <a:latin typeface="Calisto MT"/>
                <a:ea typeface="Lustria"/>
                <a:cs typeface="Calisto MT"/>
                <a:sym typeface="Lustria"/>
              </a:rPr>
              <a:t>is the part of the song that catches, or “hooks,” a listener’s attention and makes the song easy to remember. </a:t>
            </a:r>
          </a:p>
          <a:p>
            <a:pPr>
              <a:buClr>
                <a:srgbClr val="000000"/>
              </a:buClr>
              <a:buSzPct val="100000"/>
            </a:pPr>
            <a:endParaRPr lang="en-US" sz="2400" dirty="0">
              <a:latin typeface="Calisto MT"/>
              <a:ea typeface="Lustria"/>
              <a:cs typeface="Calisto MT"/>
              <a:sym typeface="Lustria"/>
            </a:endParaRPr>
          </a:p>
          <a:p>
            <a:pPr>
              <a:buClr>
                <a:srgbClr val="000000"/>
              </a:buClr>
              <a:buSzPct val="100000"/>
            </a:pPr>
            <a:r>
              <a:rPr lang="en-US" sz="2400" dirty="0">
                <a:latin typeface="Calisto MT"/>
                <a:ea typeface="Lustria"/>
                <a:cs typeface="Calisto MT"/>
                <a:sym typeface="Lustria"/>
              </a:rPr>
              <a:t>The </a:t>
            </a:r>
            <a:r>
              <a:rPr lang="en-US" sz="2400" b="1" dirty="0">
                <a:solidFill>
                  <a:srgbClr val="002060"/>
                </a:solidFill>
                <a:latin typeface="Calisto MT"/>
                <a:ea typeface="Lustria"/>
                <a:cs typeface="Calisto MT"/>
                <a:sym typeface="Lustria"/>
              </a:rPr>
              <a:t>title</a:t>
            </a:r>
            <a:r>
              <a:rPr lang="en-US" sz="2400" i="1" dirty="0">
                <a:solidFill>
                  <a:srgbClr val="002060"/>
                </a:solidFill>
                <a:latin typeface="Calisto MT"/>
                <a:ea typeface="Lustria"/>
                <a:cs typeface="Calisto MT"/>
                <a:sym typeface="Lustria"/>
              </a:rPr>
              <a:t> </a:t>
            </a:r>
            <a:r>
              <a:rPr lang="en-US" sz="2400" dirty="0">
                <a:latin typeface="Calisto MT"/>
                <a:ea typeface="Lustria"/>
                <a:cs typeface="Calisto MT"/>
                <a:sym typeface="Lustria"/>
              </a:rPr>
              <a:t>and </a:t>
            </a:r>
            <a:r>
              <a:rPr lang="en-US" sz="2400" b="1" dirty="0">
                <a:solidFill>
                  <a:srgbClr val="002060"/>
                </a:solidFill>
                <a:latin typeface="Calisto MT"/>
                <a:sym typeface="Lustria"/>
              </a:rPr>
              <a:t>hook</a:t>
            </a:r>
            <a:r>
              <a:rPr lang="en-US" sz="2400" dirty="0">
                <a:latin typeface="Calisto MT"/>
                <a:ea typeface="Lustria"/>
                <a:cs typeface="Calisto MT"/>
                <a:sym typeface="Lustria"/>
              </a:rPr>
              <a:t> are often the same, and the hook is usually repeated throughout the song. </a:t>
            </a:r>
          </a:p>
          <a:p>
            <a:pPr marL="160421" indent="-160421">
              <a:buClr>
                <a:srgbClr val="000000"/>
              </a:buClr>
              <a:buSzPct val="100000"/>
              <a:buFont typeface="Lustria"/>
              <a:buChar char="•"/>
            </a:pPr>
            <a:endParaRPr lang="en-US" sz="2800" dirty="0">
              <a:latin typeface="Calisto MT"/>
              <a:ea typeface="Lustria"/>
              <a:cs typeface="Calisto MT"/>
              <a:sym typeface="Lustria"/>
            </a:endParaRPr>
          </a:p>
          <a:p>
            <a:pPr marL="160421" indent="23729"/>
            <a:endParaRPr sz="2900" dirty="0">
              <a:latin typeface="Calisto MT"/>
              <a:ea typeface="Lustria"/>
              <a:cs typeface="Calisto MT"/>
              <a:sym typeface="Lustri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D62143B-0FCC-4E9B-8C27-3224D618A30D}"/>
              </a:ext>
            </a:extLst>
          </p:cNvPr>
          <p:cNvSpPr/>
          <p:nvPr/>
        </p:nvSpPr>
        <p:spPr>
          <a:xfrm>
            <a:off x="3547900" y="2936130"/>
            <a:ext cx="837739" cy="41781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xmlns="" id="{BCAE1859-AC8C-4B1D-8555-6E94D3F03C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8" t="12173" r="26488" b="11852"/>
          <a:stretch/>
        </p:blipFill>
        <p:spPr>
          <a:xfrm>
            <a:off x="1209040" y="2581033"/>
            <a:ext cx="1236461" cy="195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79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4">
            <a:extLst>
              <a:ext uri="{FF2B5EF4-FFF2-40B4-BE49-F238E27FC236}">
                <a16:creationId xmlns:a16="http://schemas.microsoft.com/office/drawing/2014/main" xmlns="" id="{2E886A09-6289-4CC8-8C51-062C9C4949D9}"/>
              </a:ext>
            </a:extLst>
          </p:cNvPr>
          <p:cNvSpPr/>
          <p:nvPr/>
        </p:nvSpPr>
        <p:spPr>
          <a:xfrm>
            <a:off x="3567732" y="2819474"/>
            <a:ext cx="7135157" cy="327639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ct val="100000"/>
            </a:pPr>
            <a:r>
              <a:rPr lang="en-US" sz="2400" dirty="0">
                <a:latin typeface="Calisto MT"/>
                <a:ea typeface="Lustria"/>
                <a:cs typeface="Calisto MT"/>
                <a:sym typeface="Lustria"/>
              </a:rPr>
              <a:t>The  </a:t>
            </a:r>
            <a:r>
              <a:rPr lang="en-US" sz="2400" b="1" dirty="0">
                <a:solidFill>
                  <a:srgbClr val="002060"/>
                </a:solidFill>
                <a:latin typeface="Calisto MT"/>
                <a:ea typeface="Lustria"/>
                <a:cs typeface="Calisto MT"/>
                <a:sym typeface="Lustria"/>
              </a:rPr>
              <a:t>verse</a:t>
            </a:r>
            <a:r>
              <a:rPr lang="en-US" sz="2400" b="1" dirty="0">
                <a:solidFill>
                  <a:srgbClr val="AA0000"/>
                </a:solidFill>
                <a:latin typeface="Calisto MT"/>
                <a:ea typeface="Lustria"/>
                <a:cs typeface="Calisto MT"/>
                <a:sym typeface="Lustria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Calisto MT"/>
                <a:ea typeface="Lustria"/>
                <a:cs typeface="Calisto MT"/>
                <a:sym typeface="Lustria"/>
              </a:rPr>
              <a:t> </a:t>
            </a:r>
            <a:r>
              <a:rPr lang="en-US" sz="2400" dirty="0">
                <a:latin typeface="Calisto MT"/>
                <a:ea typeface="Lustria"/>
                <a:cs typeface="Calisto MT"/>
                <a:sym typeface="Lustria"/>
              </a:rPr>
              <a:t>communicates the details of the song, such as, who, what, when, where, why, and how. Songs usually have multiple verses.</a:t>
            </a:r>
          </a:p>
          <a:p>
            <a:pPr marL="160421" indent="-160421">
              <a:buClr>
                <a:srgbClr val="000000"/>
              </a:buClr>
              <a:buSzPct val="100000"/>
              <a:buFont typeface="Lustria"/>
              <a:buChar char="•"/>
            </a:pPr>
            <a:endParaRPr lang="en-US" sz="2400" dirty="0">
              <a:latin typeface="Calisto MT"/>
              <a:ea typeface="Lustria"/>
              <a:cs typeface="Calisto MT"/>
              <a:sym typeface="Lustria"/>
            </a:endParaRPr>
          </a:p>
          <a:p>
            <a:pPr marL="160421" indent="-160421">
              <a:buClr>
                <a:srgbClr val="000000"/>
              </a:buClr>
              <a:buSzPct val="100000"/>
              <a:buFont typeface="Lustria"/>
              <a:buChar char="•"/>
            </a:pPr>
            <a:endParaRPr lang="en-US" sz="2400" dirty="0">
              <a:latin typeface="Calisto MT"/>
              <a:ea typeface="Lustria"/>
              <a:cs typeface="Calisto MT"/>
              <a:sym typeface="Lustria"/>
            </a:endParaRPr>
          </a:p>
          <a:p>
            <a:pPr marL="160421" indent="-160421">
              <a:buClr>
                <a:srgbClr val="000000"/>
              </a:buClr>
              <a:buSzPct val="100000"/>
              <a:buFont typeface="Lustria"/>
              <a:buChar char="•"/>
            </a:pPr>
            <a:endParaRPr lang="en-US" sz="2400" dirty="0">
              <a:latin typeface="Calisto MT"/>
              <a:ea typeface="Lustria"/>
              <a:cs typeface="Calisto MT"/>
              <a:sym typeface="Lustria"/>
            </a:endParaRPr>
          </a:p>
          <a:p>
            <a:pPr>
              <a:buClr>
                <a:srgbClr val="000000"/>
              </a:buClr>
              <a:buSzPct val="100000"/>
            </a:pPr>
            <a:r>
              <a:rPr lang="en-US" sz="2400" dirty="0">
                <a:latin typeface="Calisto MT"/>
                <a:ea typeface="Lustria"/>
                <a:cs typeface="Calisto MT"/>
                <a:sym typeface="Lustria"/>
              </a:rPr>
              <a:t>The  </a:t>
            </a:r>
            <a:r>
              <a:rPr lang="en-US" sz="2400" b="1" dirty="0">
                <a:solidFill>
                  <a:srgbClr val="002060"/>
                </a:solidFill>
                <a:latin typeface="Calisto MT"/>
                <a:ea typeface="Lustria"/>
                <a:cs typeface="Calisto MT"/>
                <a:sym typeface="Lustria"/>
              </a:rPr>
              <a:t>chorus</a:t>
            </a:r>
            <a:r>
              <a:rPr lang="en-US" sz="2400" dirty="0">
                <a:latin typeface="Calisto MT"/>
                <a:ea typeface="Lustria"/>
                <a:cs typeface="Calisto MT"/>
                <a:sym typeface="Lustria"/>
              </a:rPr>
              <a:t>  is the part that is repeated throughout the song. It is usually simpler than the verses, and it often contains the hook. </a:t>
            </a:r>
          </a:p>
          <a:p>
            <a:pPr marL="160421" indent="23729"/>
            <a:endParaRPr sz="2400" dirty="0">
              <a:latin typeface="Calisto MT"/>
              <a:ea typeface="Lustria"/>
              <a:cs typeface="Calisto MT"/>
              <a:sym typeface="Lustri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59DCCD0-54EC-418D-9A9C-4AD4368AE353}"/>
              </a:ext>
            </a:extLst>
          </p:cNvPr>
          <p:cNvSpPr/>
          <p:nvPr/>
        </p:nvSpPr>
        <p:spPr>
          <a:xfrm>
            <a:off x="4148479" y="2848049"/>
            <a:ext cx="850669" cy="374904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1FAF554-0DF8-4523-B904-89DC384D6A04}"/>
              </a:ext>
            </a:extLst>
          </p:cNvPr>
          <p:cNvSpPr/>
          <p:nvPr/>
        </p:nvSpPr>
        <p:spPr>
          <a:xfrm>
            <a:off x="4148479" y="5029512"/>
            <a:ext cx="1057656" cy="38048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hiteboard&#10;&#10;Description automatically generated with low confidence">
            <a:extLst>
              <a:ext uri="{FF2B5EF4-FFF2-40B4-BE49-F238E27FC236}">
                <a16:creationId xmlns:a16="http://schemas.microsoft.com/office/drawing/2014/main" xmlns="" id="{C0982CC9-BE67-4952-A93A-E3E78ACBED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1" t="15371" r="12732" b="16491"/>
          <a:stretch/>
        </p:blipFill>
        <p:spPr>
          <a:xfrm>
            <a:off x="1036754" y="2533684"/>
            <a:ext cx="1899920" cy="1790632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7FD21E19-F43B-4A66-9F89-1307FE680E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1" t="24328" r="16890" b="24091"/>
          <a:stretch/>
        </p:blipFill>
        <p:spPr>
          <a:xfrm>
            <a:off x="944445" y="4630316"/>
            <a:ext cx="1992229" cy="15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8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82">
            <a:extLst>
              <a:ext uri="{FF2B5EF4-FFF2-40B4-BE49-F238E27FC236}">
                <a16:creationId xmlns:a16="http://schemas.microsoft.com/office/drawing/2014/main" xmlns="" id="{4E254ECD-849D-4FDF-8230-C70FE7DA23EB}"/>
              </a:ext>
            </a:extLst>
          </p:cNvPr>
          <p:cNvSpPr/>
          <p:nvPr/>
        </p:nvSpPr>
        <p:spPr>
          <a:xfrm>
            <a:off x="3650613" y="2984268"/>
            <a:ext cx="7555868" cy="221765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ct val="100000"/>
            </a:pPr>
            <a:r>
              <a:rPr lang="en-US" sz="2400" dirty="0">
                <a:latin typeface="Calisto MT"/>
                <a:ea typeface="Lustria"/>
                <a:cs typeface="Calisto MT"/>
                <a:sym typeface="Lustria"/>
              </a:rPr>
              <a:t>The  </a:t>
            </a:r>
            <a:r>
              <a:rPr lang="en-US" sz="2400" b="1" dirty="0">
                <a:solidFill>
                  <a:srgbClr val="002060"/>
                </a:solidFill>
                <a:latin typeface="Calisto MT"/>
                <a:ea typeface="Lustria"/>
                <a:cs typeface="Calisto MT"/>
                <a:sym typeface="Lustria"/>
              </a:rPr>
              <a:t>bridge</a:t>
            </a:r>
            <a:r>
              <a:rPr lang="en-US" sz="2400" b="1" dirty="0">
                <a:latin typeface="Calisto MT"/>
                <a:ea typeface="Lustria"/>
                <a:cs typeface="Calisto MT"/>
                <a:sym typeface="Lustria"/>
              </a:rPr>
              <a:t>  </a:t>
            </a:r>
            <a:r>
              <a:rPr lang="en-US" sz="2400" dirty="0">
                <a:latin typeface="Calisto MT"/>
                <a:ea typeface="Lustria"/>
                <a:cs typeface="Calisto MT"/>
                <a:sym typeface="Lustria"/>
              </a:rPr>
              <a:t>introduces a twist or new idea on the subject. It usually occurs toward the song’s end, and it has a different melody from the </a:t>
            </a:r>
            <a:r>
              <a:rPr lang="en-US" sz="2400" b="1" dirty="0">
                <a:solidFill>
                  <a:srgbClr val="002060"/>
                </a:solidFill>
                <a:latin typeface="Calisto MT"/>
                <a:ea typeface="Lustria"/>
                <a:cs typeface="Calisto MT"/>
                <a:sym typeface="Lustria"/>
              </a:rPr>
              <a:t>verses</a:t>
            </a:r>
            <a:r>
              <a:rPr lang="en-US" sz="2400" dirty="0">
                <a:solidFill>
                  <a:srgbClr val="002060"/>
                </a:solidFill>
                <a:latin typeface="Calisto MT"/>
                <a:ea typeface="Lustria"/>
                <a:cs typeface="Calisto MT"/>
                <a:sym typeface="Lustria"/>
              </a:rPr>
              <a:t> </a:t>
            </a:r>
            <a:r>
              <a:rPr lang="en-US" sz="2400" dirty="0">
                <a:latin typeface="Calisto MT"/>
                <a:ea typeface="Lustria"/>
                <a:cs typeface="Calisto MT"/>
                <a:sym typeface="Lustria"/>
              </a:rPr>
              <a:t>and </a:t>
            </a:r>
            <a:r>
              <a:rPr lang="en-US" sz="2400" b="1" dirty="0">
                <a:solidFill>
                  <a:srgbClr val="002060"/>
                </a:solidFill>
                <a:latin typeface="Calisto MT"/>
                <a:ea typeface="Lustria"/>
                <a:cs typeface="Calisto MT"/>
                <a:sym typeface="Lustria"/>
              </a:rPr>
              <a:t>chorus</a:t>
            </a:r>
            <a:r>
              <a:rPr lang="en-US" sz="2400" dirty="0">
                <a:latin typeface="Calisto MT"/>
                <a:ea typeface="Lustria"/>
                <a:cs typeface="Calisto MT"/>
                <a:sym typeface="Lustria"/>
              </a:rPr>
              <a:t>. </a:t>
            </a:r>
          </a:p>
          <a:p>
            <a:pPr>
              <a:buClr>
                <a:srgbClr val="000000"/>
              </a:buClr>
              <a:buSzPct val="100000"/>
            </a:pPr>
            <a:endParaRPr lang="en-US" sz="2400" dirty="0">
              <a:latin typeface="Calisto MT"/>
              <a:ea typeface="Lustria"/>
              <a:cs typeface="Calisto MT"/>
              <a:sym typeface="Lustria"/>
            </a:endParaRPr>
          </a:p>
          <a:p>
            <a:pPr>
              <a:buClr>
                <a:srgbClr val="000000"/>
              </a:buClr>
              <a:buSzPct val="100000"/>
            </a:pPr>
            <a:r>
              <a:rPr lang="en-US" sz="2400" dirty="0">
                <a:latin typeface="Calisto MT"/>
                <a:ea typeface="Lustria"/>
                <a:cs typeface="Calisto MT"/>
                <a:sym typeface="Lustria"/>
              </a:rPr>
              <a:t>Note that not all songs have a bridge.</a:t>
            </a:r>
          </a:p>
          <a:p>
            <a:pPr marL="160421" indent="23729"/>
            <a:endParaRPr sz="2900" dirty="0">
              <a:latin typeface="Calisto MT"/>
              <a:ea typeface="Lustria"/>
              <a:cs typeface="Calisto MT"/>
              <a:sym typeface="Lustri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64246B8-1F30-4376-B193-7C5680C02D5E}"/>
              </a:ext>
            </a:extLst>
          </p:cNvPr>
          <p:cNvSpPr/>
          <p:nvPr/>
        </p:nvSpPr>
        <p:spPr>
          <a:xfrm>
            <a:off x="4225348" y="2980574"/>
            <a:ext cx="983673" cy="415693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xmlns="" id="{D871059A-F9F0-470B-863F-A7042BAE19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2" t="17770" r="11772" b="18250"/>
          <a:stretch/>
        </p:blipFill>
        <p:spPr>
          <a:xfrm>
            <a:off x="1127760" y="2980574"/>
            <a:ext cx="2030232" cy="166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58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xmlns="" id="{04B988C6-0E24-418B-8FF4-F50ACCCD53F2}"/>
              </a:ext>
            </a:extLst>
          </p:cNvPr>
          <p:cNvSpPr/>
          <p:nvPr/>
        </p:nvSpPr>
        <p:spPr>
          <a:xfrm>
            <a:off x="3896685" y="4421395"/>
            <a:ext cx="1008802" cy="498704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8175E42-0ADD-42BB-A840-D7C49DAE668F}"/>
              </a:ext>
            </a:extLst>
          </p:cNvPr>
          <p:cNvSpPr txBox="1"/>
          <p:nvPr/>
        </p:nvSpPr>
        <p:spPr>
          <a:xfrm>
            <a:off x="3864411" y="2114119"/>
            <a:ext cx="44631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002060"/>
                </a:solidFill>
                <a:latin typeface="Engravers MT" panose="02090707080505020304" pitchFamily="18" charset="0"/>
              </a:rPr>
              <a:t>LISTEN</a:t>
            </a:r>
          </a:p>
          <a:p>
            <a:pPr>
              <a:defRPr/>
            </a:pPr>
            <a:endParaRPr lang="en-US" sz="1800" dirty="0">
              <a:solidFill>
                <a:sysClr val="windowText" lastClr="000000"/>
              </a:solidFill>
            </a:endParaRPr>
          </a:p>
        </p:txBody>
      </p:sp>
      <p:sp>
        <p:nvSpPr>
          <p:cNvPr id="3" name="Shape 82">
            <a:extLst>
              <a:ext uri="{FF2B5EF4-FFF2-40B4-BE49-F238E27FC236}">
                <a16:creationId xmlns:a16="http://schemas.microsoft.com/office/drawing/2014/main" xmlns="" id="{A0C98805-2A2E-407E-BA7D-EC9104C749C0}"/>
              </a:ext>
            </a:extLst>
          </p:cNvPr>
          <p:cNvSpPr/>
          <p:nvPr/>
        </p:nvSpPr>
        <p:spPr>
          <a:xfrm>
            <a:off x="2166058" y="3353696"/>
            <a:ext cx="8096737" cy="221765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57200" indent="-457200"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2400" dirty="0">
                <a:latin typeface="Calisto MT"/>
                <a:ea typeface="Lustria"/>
                <a:cs typeface="Calisto MT"/>
                <a:sym typeface="Lustria"/>
              </a:rPr>
              <a:t>Read the song lyrics, and then follow along as a recording of the song is played. </a:t>
            </a:r>
          </a:p>
          <a:p>
            <a:pPr marL="457200" indent="-457200">
              <a:buClr>
                <a:srgbClr val="000000"/>
              </a:buClr>
              <a:buSzPct val="100000"/>
              <a:buFont typeface="+mj-lt"/>
              <a:buAutoNum type="arabicPeriod"/>
            </a:pPr>
            <a:endParaRPr lang="en-US" sz="2400" dirty="0">
              <a:latin typeface="Calisto MT"/>
              <a:ea typeface="Lustria"/>
              <a:cs typeface="Calisto MT"/>
              <a:sym typeface="Lustria"/>
            </a:endParaRPr>
          </a:p>
          <a:p>
            <a:pPr marL="457200" indent="-457200"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2400" dirty="0">
                <a:latin typeface="Calisto MT"/>
                <a:ea typeface="Lustria"/>
                <a:cs typeface="Calisto MT"/>
                <a:sym typeface="Lustria"/>
              </a:rPr>
              <a:t>Circle the </a:t>
            </a:r>
            <a:r>
              <a:rPr lang="en-US" sz="2400" b="1" dirty="0">
                <a:solidFill>
                  <a:srgbClr val="002060"/>
                </a:solidFill>
                <a:latin typeface="Calisto MT"/>
                <a:ea typeface="Lustria"/>
                <a:cs typeface="Calisto MT"/>
                <a:sym typeface="Lustria"/>
              </a:rPr>
              <a:t>chorus</a:t>
            </a:r>
            <a:r>
              <a:rPr lang="en-US" sz="2400" dirty="0">
                <a:latin typeface="Calisto MT"/>
                <a:ea typeface="Lustria"/>
                <a:cs typeface="Calisto MT"/>
                <a:sym typeface="Lustria"/>
              </a:rPr>
              <a:t> and underline the </a:t>
            </a:r>
            <a:r>
              <a:rPr lang="en-US" sz="2400" b="1" u="sng" dirty="0">
                <a:solidFill>
                  <a:srgbClr val="002060"/>
                </a:solidFill>
                <a:latin typeface="Calisto MT"/>
                <a:ea typeface="Lustria"/>
                <a:cs typeface="Calisto MT"/>
                <a:sym typeface="Lustria"/>
              </a:rPr>
              <a:t>hook</a:t>
            </a:r>
            <a:r>
              <a:rPr lang="en-US" sz="2400" dirty="0">
                <a:latin typeface="Calisto MT"/>
                <a:ea typeface="Lustria"/>
                <a:cs typeface="Calisto MT"/>
                <a:sym typeface="Lustria"/>
              </a:rPr>
              <a:t> and </a:t>
            </a:r>
            <a:r>
              <a:rPr lang="en-US" sz="2400" b="1" u="sng" dirty="0">
                <a:solidFill>
                  <a:srgbClr val="002060"/>
                </a:solidFill>
                <a:latin typeface="Calisto MT"/>
                <a:ea typeface="Lustria"/>
                <a:cs typeface="Calisto MT"/>
                <a:sym typeface="Lustria"/>
              </a:rPr>
              <a:t>title</a:t>
            </a:r>
            <a:r>
              <a:rPr lang="en-US" sz="2400" dirty="0">
                <a:latin typeface="Calisto MT"/>
                <a:ea typeface="Lustria"/>
                <a:cs typeface="Calisto MT"/>
                <a:sym typeface="Lustria"/>
              </a:rPr>
              <a:t>.</a:t>
            </a:r>
          </a:p>
          <a:p>
            <a:pPr marL="457200" indent="-457200">
              <a:buClr>
                <a:srgbClr val="000000"/>
              </a:buClr>
              <a:buSzPct val="100000"/>
              <a:buFont typeface="+mj-lt"/>
              <a:buAutoNum type="arabicPeriod"/>
            </a:pPr>
            <a:endParaRPr lang="en-US" sz="2400" dirty="0">
              <a:latin typeface="Calisto MT"/>
              <a:ea typeface="Lustria"/>
              <a:cs typeface="Calisto MT"/>
              <a:sym typeface="Lustria"/>
            </a:endParaRPr>
          </a:p>
          <a:p>
            <a:pPr marL="160421" indent="23729"/>
            <a:endParaRPr sz="2900" dirty="0">
              <a:latin typeface="Calisto MT"/>
              <a:ea typeface="Lustria"/>
              <a:cs typeface="Calisto MT"/>
              <a:sym typeface="Lustria"/>
            </a:endParaRPr>
          </a:p>
        </p:txBody>
      </p:sp>
      <p:pic>
        <p:nvPicPr>
          <p:cNvPr id="4" name="Picture 2" descr="flyer clipart - Clip Art Library">
            <a:extLst>
              <a:ext uri="{FF2B5EF4-FFF2-40B4-BE49-F238E27FC236}">
                <a16:creationId xmlns:a16="http://schemas.microsoft.com/office/drawing/2014/main" xmlns="" id="{E4B74D61-95F2-4603-A393-56DF473DD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80" y="2114119"/>
            <a:ext cx="1064852" cy="91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28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xmlns="" id="{20D3FFA9-B1A4-466B-AEE9-041987E745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1"/>
          <a:stretch/>
        </p:blipFill>
        <p:spPr>
          <a:xfrm>
            <a:off x="6348826" y="1035257"/>
            <a:ext cx="4482429" cy="5300998"/>
          </a:xfrm>
          <a:prstGeom prst="rect">
            <a:avLst/>
          </a:prstGeom>
        </p:spPr>
      </p:pic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xmlns="" id="{F83D182E-9CBA-4DE7-947D-AF66B2390C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87" y="1035256"/>
            <a:ext cx="4786488" cy="5227865"/>
          </a:xfrm>
          <a:prstGeom prst="rect">
            <a:avLst/>
          </a:prstGeom>
        </p:spPr>
      </p:pic>
      <p:pic>
        <p:nvPicPr>
          <p:cNvPr id="7" name="Picture 6" descr="A picture containing text, person&#10;&#10;Description automatically generated">
            <a:extLst>
              <a:ext uri="{FF2B5EF4-FFF2-40B4-BE49-F238E27FC236}">
                <a16:creationId xmlns:a16="http://schemas.microsoft.com/office/drawing/2014/main" xmlns="" id="{BBA2CAD4-587F-470F-BC62-CBB9E00EB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670" y="293795"/>
            <a:ext cx="4072659" cy="741461"/>
          </a:xfrm>
          <a:prstGeom prst="rect">
            <a:avLst/>
          </a:prstGeom>
        </p:spPr>
      </p:pic>
      <p:pic>
        <p:nvPicPr>
          <p:cNvPr id="8" name="Picture 4" descr="70,483 Headphone Illustrations &amp;amp; Clip Art - iStock">
            <a:hlinkClick r:id="rId5"/>
            <a:extLst>
              <a:ext uri="{FF2B5EF4-FFF2-40B4-BE49-F238E27FC236}">
                <a16:creationId xmlns:a16="http://schemas.microsoft.com/office/drawing/2014/main" xmlns="" id="{DC09A782-BD73-4883-8E86-D1FB48D09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2758" y="5227865"/>
            <a:ext cx="1035256" cy="103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hlinkClick r:id="rId5"/>
            <a:extLst>
              <a:ext uri="{FF2B5EF4-FFF2-40B4-BE49-F238E27FC236}">
                <a16:creationId xmlns:a16="http://schemas.microsoft.com/office/drawing/2014/main" xmlns="" id="{29103872-C7C0-44E6-BCC0-3813BAFB6795}"/>
              </a:ext>
            </a:extLst>
          </p:cNvPr>
          <p:cNvSpPr/>
          <p:nvPr/>
        </p:nvSpPr>
        <p:spPr>
          <a:xfrm>
            <a:off x="9544497" y="6263121"/>
            <a:ext cx="2573517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Click here for the song.</a:t>
            </a:r>
          </a:p>
        </p:txBody>
      </p:sp>
    </p:spTree>
    <p:extLst>
      <p:ext uri="{BB962C8B-B14F-4D97-AF65-F5344CB8AC3E}">
        <p14:creationId xmlns:p14="http://schemas.microsoft.com/office/powerpoint/2010/main" val="72291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_Songwriting 101_3–6_Guide_21-DEC_21 POWERPOINT TEMPLATE" id="{013A592C-D49E-7947-A946-30B1620BAAF6}" vid="{DF9454E7-3482-7B41-B7AF-2F7860067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SCH_Songwriting 101_7ΓÇô12_Guide_21-DEC_21 POWERPOINT TEMPLATE</Template>
  <TotalTime>127</TotalTime>
  <Words>675</Words>
  <Application>Microsoft Office PowerPoint</Application>
  <PresentationFormat>Widescreen</PresentationFormat>
  <Paragraphs>110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Arial Narrow</vt:lpstr>
      <vt:lpstr>Calibri</vt:lpstr>
      <vt:lpstr>Calibri Light</vt:lpstr>
      <vt:lpstr>Calisto MT</vt:lpstr>
      <vt:lpstr>Engravers MT</vt:lpstr>
      <vt:lpstr>Lustria</vt:lpstr>
      <vt:lpstr>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Helvig</dc:creator>
  <cp:lastModifiedBy>Aaron Helvig</cp:lastModifiedBy>
  <cp:revision>7</cp:revision>
  <dcterms:created xsi:type="dcterms:W3CDTF">2022-04-29T17:50:54Z</dcterms:created>
  <dcterms:modified xsi:type="dcterms:W3CDTF">2022-05-19T17:54:50Z</dcterms:modified>
</cp:coreProperties>
</file>