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C4"/>
    <a:srgbClr val="1D3259"/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0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2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9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A4F2-4DDE-4D28-99F8-402263DC527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1">
            <a:extLst>
              <a:ext uri="{FF2B5EF4-FFF2-40B4-BE49-F238E27FC236}">
                <a16:creationId xmlns="" xmlns:a16="http://schemas.microsoft.com/office/drawing/2014/main" id="{23C4782C-B65C-BD43-ACF0-14221E8C7525}"/>
              </a:ext>
            </a:extLst>
          </p:cNvPr>
          <p:cNvSpPr/>
          <p:nvPr/>
        </p:nvSpPr>
        <p:spPr>
          <a:xfrm>
            <a:off x="1691954" y="1539385"/>
            <a:ext cx="8784291" cy="3035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3300" dirty="0">
              <a:solidFill>
                <a:schemeClr val="accent6">
                  <a:lumMod val="50000"/>
                </a:schemeClr>
              </a:solidFill>
              <a:latin typeface="Lustria"/>
              <a:ea typeface="Lustria"/>
              <a:cs typeface="Lustria"/>
              <a:sym typeface="Lustria"/>
            </a:endParaRPr>
          </a:p>
          <a:p>
            <a:pPr algn="ctr">
              <a:buClr>
                <a:srgbClr val="C000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1D3259"/>
                </a:solidFill>
                <a:latin typeface="Engravers MT" panose="02090707080505020304" pitchFamily="18" charset="0"/>
                <a:cs typeface="Engravers MT"/>
              </a:rPr>
              <a:t>WHAT IS SONGWRITING?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400" kern="1200" dirty="0">
                <a:latin typeface="Calisto MT" panose="02040603050505030304" pitchFamily="18" charset="0"/>
                <a:ea typeface="+mn-ea"/>
                <a:cs typeface="Times" panose="02020603050405020304" pitchFamily="18" charset="0"/>
                <a:sym typeface="Arial Narrow"/>
              </a:rPr>
              <a:t>Lesson 1 | Grades </a:t>
            </a:r>
            <a:r>
              <a:rPr lang="en-US" sz="2400" dirty="0">
                <a:latin typeface="Calisto MT" panose="02040603050505030304" pitchFamily="18" charset="0"/>
                <a:cs typeface="Times" panose="02020603050405020304" pitchFamily="18" charset="0"/>
                <a:sym typeface="Arial Narrow"/>
              </a:rPr>
              <a:t>7-12</a:t>
            </a:r>
            <a:endParaRPr sz="2400" kern="1200" dirty="0">
              <a:latin typeface="Calisto MT" panose="02040603050505030304" pitchFamily="18" charset="0"/>
              <a:cs typeface="Times" panose="02020603050405020304" pitchFamily="18" charset="0"/>
              <a:sym typeface="Arial Narrow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800" dirty="0">
              <a:latin typeface="Lustria"/>
              <a:ea typeface="Lustria"/>
              <a:cs typeface="Lustria"/>
              <a:sym typeface="Lustria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sz="16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6BFEDA50-53E1-454B-9FAB-344212388470}"/>
              </a:ext>
            </a:extLst>
          </p:cNvPr>
          <p:cNvGrpSpPr/>
          <p:nvPr/>
        </p:nvGrpSpPr>
        <p:grpSpPr>
          <a:xfrm>
            <a:off x="2993490" y="3057036"/>
            <a:ext cx="6169474" cy="2667490"/>
            <a:chOff x="2993490" y="2818911"/>
            <a:chExt cx="6169474" cy="2667490"/>
          </a:xfrm>
        </p:grpSpPr>
        <p:pic>
          <p:nvPicPr>
            <p:cNvPr id="6" name="Picture 5" descr="18694_taylor swift with guitar.jpg">
              <a:extLst>
                <a:ext uri="{FF2B5EF4-FFF2-40B4-BE49-F238E27FC236}">
                  <a16:creationId xmlns="" xmlns:a16="http://schemas.microsoft.com/office/drawing/2014/main" id="{A64A995C-46F4-374B-9D98-E4B4CD156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93490" y="2818911"/>
              <a:ext cx="1844684" cy="2667490"/>
            </a:xfrm>
            <a:prstGeom prst="rect">
              <a:avLst/>
            </a:prstGeom>
          </p:spPr>
        </p:pic>
        <p:pic>
          <p:nvPicPr>
            <p:cNvPr id="7" name="Picture 6" descr="dolly-parton-press-2014-650-430.jpg">
              <a:extLst>
                <a:ext uri="{FF2B5EF4-FFF2-40B4-BE49-F238E27FC236}">
                  <a16:creationId xmlns="" xmlns:a16="http://schemas.microsoft.com/office/drawing/2014/main" id="{87C0331E-B588-D749-947A-0C669E5A6C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33076" y="2818911"/>
              <a:ext cx="2029888" cy="2667490"/>
            </a:xfrm>
            <a:prstGeom prst="rect">
              <a:avLst/>
            </a:prstGeom>
          </p:spPr>
        </p:pic>
        <p:pic>
          <p:nvPicPr>
            <p:cNvPr id="8" name="Picture 7" descr="grt13-johnnycash.jpg">
              <a:extLst>
                <a:ext uri="{FF2B5EF4-FFF2-40B4-BE49-F238E27FC236}">
                  <a16:creationId xmlns="" xmlns:a16="http://schemas.microsoft.com/office/drawing/2014/main" id="{6756D0FF-4069-FA4D-999A-5582DB2C9F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38174" y="2818911"/>
              <a:ext cx="2294902" cy="26674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895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96" y="4387369"/>
            <a:ext cx="1991266" cy="1991266"/>
          </a:xfrm>
          <a:prstGeom prst="rect">
            <a:avLst/>
          </a:prstGeom>
        </p:spPr>
      </p:pic>
      <p:sp>
        <p:nvSpPr>
          <p:cNvPr id="6" name="Shape 65"/>
          <p:cNvSpPr/>
          <p:nvPr/>
        </p:nvSpPr>
        <p:spPr>
          <a:xfrm>
            <a:off x="399901" y="3042184"/>
            <a:ext cx="11563643" cy="1345185"/>
          </a:xfrm>
          <a:prstGeom prst="rect">
            <a:avLst/>
          </a:prstGeom>
          <a:noFill/>
          <a:ln>
            <a:noFill/>
          </a:ln>
        </p:spPr>
        <p:txBody>
          <a:bodyPr lIns="457200" tIns="457200" rIns="457200" bIns="457200" anchor="t" anchorCtr="0">
            <a:noAutofit/>
          </a:bodyPr>
          <a:lstStyle/>
          <a:p>
            <a:pPr algn="ctr">
              <a:buClr>
                <a:srgbClr val="C00000"/>
              </a:buClr>
              <a:buSzPct val="25000"/>
              <a:buFont typeface="Arial Narrow"/>
              <a:buNone/>
            </a:pPr>
            <a:endParaRPr lang="en-US" sz="1200" b="1" dirty="0">
              <a:solidFill>
                <a:srgbClr val="AA0000"/>
              </a:solidFill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7" name="Shape 64"/>
          <p:cNvSpPr/>
          <p:nvPr/>
        </p:nvSpPr>
        <p:spPr>
          <a:xfrm>
            <a:off x="1919212" y="1702002"/>
            <a:ext cx="8525022" cy="1930401"/>
          </a:xfrm>
          <a:prstGeom prst="rect">
            <a:avLst/>
          </a:prstGeom>
          <a:noFill/>
          <a:ln>
            <a:noFill/>
          </a:ln>
        </p:spPr>
        <p:txBody>
          <a:bodyPr lIns="457200" tIns="457200" rIns="457200" bIns="457200" anchor="t" anchorCtr="0">
            <a:noAutofit/>
          </a:bodyPr>
          <a:lstStyle/>
          <a:p>
            <a:pPr algn="ctr">
              <a:buClr>
                <a:srgbClr val="942192"/>
              </a:buClr>
              <a:buSzPct val="25000"/>
              <a:buFont typeface="Lustria"/>
              <a:buNone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Engravers MT" panose="02090707080505020304" pitchFamily="18" charset="0"/>
                <a:cs typeface="Engravers MT"/>
              </a:rPr>
              <a:t>Songwriting </a:t>
            </a:r>
          </a:p>
          <a:p>
            <a:pPr algn="ctr">
              <a:buClr>
                <a:srgbClr val="942192"/>
              </a:buClr>
              <a:buSzPct val="25000"/>
              <a:buFont typeface="Lustria"/>
              <a:buNone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Engravers MT" panose="02090707080505020304" pitchFamily="18" charset="0"/>
                <a:cs typeface="Engravers MT"/>
              </a:rPr>
              <a:t>pre-assessment</a:t>
            </a:r>
          </a:p>
        </p:txBody>
      </p:sp>
      <p:sp>
        <p:nvSpPr>
          <p:cNvPr id="8" name="Shape 66"/>
          <p:cNvSpPr/>
          <p:nvPr/>
        </p:nvSpPr>
        <p:spPr>
          <a:xfrm>
            <a:off x="2485415" y="3860918"/>
            <a:ext cx="8065477" cy="4370832"/>
          </a:xfrm>
          <a:prstGeom prst="rect">
            <a:avLst/>
          </a:prstGeom>
          <a:noFill/>
          <a:ln>
            <a:noFill/>
          </a:ln>
        </p:spPr>
        <p:txBody>
          <a:bodyPr lIns="457200" tIns="457200" rIns="457200" bIns="457200" anchor="t" anchorCtr="0">
            <a:noAutofit/>
          </a:bodyPr>
          <a:lstStyle/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sto MT"/>
                <a:ea typeface="Lustria"/>
                <a:cs typeface="Calisto MT"/>
                <a:sym typeface="Lustria"/>
              </a:rPr>
              <a:t>Don’t worry about whether you do it right or wrong.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sto MT"/>
                <a:ea typeface="Lustria"/>
                <a:cs typeface="Calisto MT"/>
                <a:sym typeface="Lustria"/>
              </a:rPr>
              <a:t>There are no wrong answers. 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sto MT"/>
                <a:ea typeface="Lustria"/>
                <a:cs typeface="Calisto MT"/>
                <a:sym typeface="Lustria"/>
              </a:rPr>
              <a:t>This should be your own song, not a song you know or have heard before.</a:t>
            </a:r>
            <a:endParaRPr lang="en-US" sz="2200" dirty="0">
              <a:latin typeface="Calisto MT"/>
              <a:ea typeface="Lustria"/>
              <a:cs typeface="Calisto MT"/>
              <a:sym typeface="Lustria"/>
            </a:endParaRPr>
          </a:p>
        </p:txBody>
      </p:sp>
      <p:sp>
        <p:nvSpPr>
          <p:cNvPr id="9" name="Shape 65"/>
          <p:cNvSpPr/>
          <p:nvPr/>
        </p:nvSpPr>
        <p:spPr>
          <a:xfrm>
            <a:off x="399901" y="3105952"/>
            <a:ext cx="11563643" cy="1345185"/>
          </a:xfrm>
          <a:prstGeom prst="rect">
            <a:avLst/>
          </a:prstGeom>
          <a:noFill/>
          <a:ln>
            <a:noFill/>
          </a:ln>
        </p:spPr>
        <p:txBody>
          <a:bodyPr lIns="457200" tIns="457200" rIns="457200" bIns="457200" anchor="t" anchorCtr="0">
            <a:noAutofit/>
          </a:bodyPr>
          <a:lstStyle/>
          <a:p>
            <a:pPr algn="ctr">
              <a:buClr>
                <a:srgbClr val="C00000"/>
              </a:buClr>
              <a:buSzPct val="25000"/>
              <a:buFont typeface="Arial Narrow"/>
              <a:buNone/>
            </a:pPr>
            <a:endParaRPr lang="en-US" sz="1200" b="1" dirty="0">
              <a:solidFill>
                <a:srgbClr val="AA0000"/>
              </a:solidFill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C00000"/>
              </a:buClr>
              <a:buSzPct val="25000"/>
              <a:buFont typeface="Arial Narrow"/>
              <a:buNone/>
            </a:pPr>
            <a:r>
              <a:rPr lang="en-US" sz="2200" dirty="0" smtClean="0">
                <a:latin typeface="Calisto MT" panose="02040603050505030304" pitchFamily="18" charset="0"/>
                <a:ea typeface="Arial Narrow"/>
                <a:cs typeface="Arial Narrow"/>
                <a:sym typeface="Arial Narrow"/>
              </a:rPr>
              <a:t>Try writing a song using the </a:t>
            </a:r>
            <a:r>
              <a:rPr lang="en-US" sz="2200" b="1" dirty="0" smtClean="0">
                <a:latin typeface="Calisto MT" panose="02040603050505030304" pitchFamily="18" charset="0"/>
                <a:ea typeface="Arial Narrow"/>
                <a:cs typeface="Arial Narrow"/>
                <a:sym typeface="Arial Narrow"/>
              </a:rPr>
              <a:t>Try a Song Handout!</a:t>
            </a:r>
            <a:endParaRPr lang="en-US" sz="2200" b="1" dirty="0"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9876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47" y="4498143"/>
            <a:ext cx="2164605" cy="2164605"/>
          </a:xfrm>
          <a:prstGeom prst="rect">
            <a:avLst/>
          </a:prstGeom>
        </p:spPr>
      </p:pic>
      <p:sp>
        <p:nvSpPr>
          <p:cNvPr id="5" name="Shape 57"/>
          <p:cNvSpPr/>
          <p:nvPr/>
        </p:nvSpPr>
        <p:spPr>
          <a:xfrm>
            <a:off x="1352550" y="1787049"/>
            <a:ext cx="9369083" cy="4804251"/>
          </a:xfrm>
          <a:prstGeom prst="rect">
            <a:avLst/>
          </a:prstGeom>
          <a:noFill/>
          <a:ln>
            <a:noFill/>
          </a:ln>
        </p:spPr>
        <p:txBody>
          <a:bodyPr lIns="457200" tIns="457200" rIns="457200" bIns="457200" anchor="t" anchorCtr="0">
            <a:noAutofit/>
          </a:bodyPr>
          <a:lstStyle/>
          <a:p>
            <a:pPr algn="ctr">
              <a:buClr>
                <a:srgbClr val="942192"/>
              </a:buClr>
              <a:buSzPct val="25000"/>
              <a:buFont typeface="Lustria"/>
              <a:buNone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Engravers MT" panose="02090707080505020304" pitchFamily="18" charset="0"/>
                <a:cs typeface="Engravers MT"/>
              </a:rPr>
              <a:t>BRAINSTORM</a:t>
            </a:r>
          </a:p>
          <a:p>
            <a:pPr>
              <a:buClr>
                <a:srgbClr val="000000"/>
              </a:buClr>
              <a:buFont typeface="Arial"/>
              <a:buNone/>
            </a:pPr>
            <a:endParaRPr sz="3600" b="1" u="sng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000000"/>
              </a:buClr>
              <a:buSzPct val="25000"/>
              <a:buFont typeface="Lustria"/>
              <a:buNone/>
            </a:pPr>
            <a:r>
              <a:rPr lang="en-US" sz="2800" dirty="0">
                <a:latin typeface="Calisto MT"/>
                <a:ea typeface="Lustria"/>
                <a:cs typeface="Calisto MT"/>
                <a:sym typeface="Lustria"/>
              </a:rPr>
              <a:t>In your journal, list as many of your </a:t>
            </a:r>
            <a:r>
              <a:rPr lang="en-US" sz="2800" b="1" dirty="0">
                <a:latin typeface="Calisto MT"/>
                <a:ea typeface="Lustria"/>
                <a:cs typeface="Calisto MT"/>
                <a:sym typeface="Lustria"/>
              </a:rPr>
              <a:t>favorite songs </a:t>
            </a:r>
            <a:r>
              <a:rPr lang="en-US" sz="2800" dirty="0">
                <a:latin typeface="Calisto MT"/>
                <a:ea typeface="Lustria"/>
                <a:cs typeface="Calisto MT"/>
                <a:sym typeface="Lustria"/>
              </a:rPr>
              <a:t>as you can in two minutes.</a:t>
            </a:r>
          </a:p>
          <a:p>
            <a:pPr>
              <a:buClr>
                <a:srgbClr val="000000"/>
              </a:buClr>
              <a:buFont typeface="Arial"/>
              <a:buNone/>
            </a:pPr>
            <a:endParaRPr sz="2800" dirty="0">
              <a:latin typeface="Calisto MT"/>
              <a:ea typeface="Lustria"/>
              <a:cs typeface="Calisto MT"/>
              <a:sym typeface="Lustria"/>
            </a:endParaRPr>
          </a:p>
          <a:p>
            <a:pPr algn="ctr">
              <a:buClr>
                <a:srgbClr val="000000"/>
              </a:buClr>
              <a:buSzPct val="25000"/>
              <a:buFont typeface="Lustria"/>
              <a:buNone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Lustria"/>
                <a:cs typeface="Calisto MT"/>
                <a:sym typeface="Lustria"/>
              </a:rPr>
              <a:t>Ready</a:t>
            </a:r>
            <a:r>
              <a:rPr lang="en-US" sz="2800" dirty="0">
                <a:latin typeface="Calisto MT"/>
                <a:ea typeface="Lustria"/>
                <a:cs typeface="Calisto MT"/>
                <a:sym typeface="Lustria"/>
              </a:rPr>
              <a:t>…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Lustria"/>
                <a:cs typeface="Calisto MT"/>
                <a:sym typeface="Lustria"/>
              </a:rPr>
              <a:t>s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Calisto MT"/>
                <a:ea typeface="Lustria"/>
                <a:cs typeface="Calisto MT"/>
                <a:sym typeface="Lustria"/>
              </a:rPr>
              <a:t>et</a:t>
            </a:r>
            <a:r>
              <a:rPr lang="en-US" sz="2800" dirty="0" smtClean="0">
                <a:latin typeface="Calisto MT"/>
                <a:ea typeface="Lustria"/>
                <a:cs typeface="Calisto MT"/>
                <a:sym typeface="Lustria"/>
              </a:rPr>
              <a:t>…</a:t>
            </a:r>
            <a:r>
              <a:rPr lang="en-US" sz="2800" b="1" dirty="0" smtClean="0">
                <a:solidFill>
                  <a:schemeClr val="accent6"/>
                </a:solidFill>
                <a:latin typeface="Calisto MT"/>
                <a:ea typeface="Lustria"/>
                <a:cs typeface="Calisto MT"/>
                <a:sym typeface="Lustria"/>
              </a:rPr>
              <a:t>GO</a:t>
            </a:r>
            <a:r>
              <a:rPr lang="en-US" sz="2800" dirty="0">
                <a:latin typeface="Calisto MT"/>
                <a:ea typeface="Lustria"/>
                <a:cs typeface="Calisto MT"/>
                <a:sym typeface="Lustri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4090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4">
            <a:extLst>
              <a:ext uri="{FF2B5EF4-FFF2-40B4-BE49-F238E27FC236}">
                <a16:creationId xmlns="" xmlns:a16="http://schemas.microsoft.com/office/drawing/2014/main" id="{88A0FB64-73CB-2B42-A732-D606512436B6}"/>
              </a:ext>
            </a:extLst>
          </p:cNvPr>
          <p:cNvSpPr/>
          <p:nvPr/>
        </p:nvSpPr>
        <p:spPr>
          <a:xfrm>
            <a:off x="1843014" y="1739899"/>
            <a:ext cx="8525022" cy="1930401"/>
          </a:xfrm>
          <a:prstGeom prst="rect">
            <a:avLst/>
          </a:prstGeom>
          <a:noFill/>
          <a:ln>
            <a:noFill/>
          </a:ln>
        </p:spPr>
        <p:txBody>
          <a:bodyPr lIns="457200" tIns="457200" rIns="457200" bIns="457200" anchor="t" anchorCtr="0">
            <a:noAutofit/>
          </a:bodyPr>
          <a:lstStyle/>
          <a:p>
            <a:pPr algn="ctr">
              <a:buClr>
                <a:srgbClr val="C000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1D3259"/>
                </a:solidFill>
                <a:latin typeface="Engravers MT"/>
                <a:cs typeface="Engravers MT"/>
              </a:rPr>
              <a:t>GROUP DISCUSSION</a:t>
            </a:r>
          </a:p>
        </p:txBody>
      </p:sp>
      <p:sp>
        <p:nvSpPr>
          <p:cNvPr id="5" name="Shape 66">
            <a:extLst>
              <a:ext uri="{FF2B5EF4-FFF2-40B4-BE49-F238E27FC236}">
                <a16:creationId xmlns="" xmlns:a16="http://schemas.microsoft.com/office/drawing/2014/main" id="{5F561F4E-8EC3-E745-AFAB-242AA5F255AC}"/>
              </a:ext>
            </a:extLst>
          </p:cNvPr>
          <p:cNvSpPr/>
          <p:nvPr/>
        </p:nvSpPr>
        <p:spPr>
          <a:xfrm>
            <a:off x="3191655" y="2487168"/>
            <a:ext cx="6933526" cy="4370832"/>
          </a:xfrm>
          <a:prstGeom prst="rect">
            <a:avLst/>
          </a:prstGeom>
          <a:noFill/>
          <a:ln>
            <a:noFill/>
          </a:ln>
        </p:spPr>
        <p:txBody>
          <a:bodyPr lIns="457200" tIns="457200" rIns="457200" bIns="457200" anchor="t" anchorCtr="0">
            <a:noAutofit/>
          </a:bodyPr>
          <a:lstStyle/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Who writes songs?</a:t>
            </a:r>
            <a:r>
              <a:rPr lang="en-US" sz="2000" dirty="0">
                <a:latin typeface="Calisto MT"/>
                <a:ea typeface="Calibri"/>
                <a:cs typeface="Calisto MT"/>
                <a:sym typeface="Calibri"/>
              </a:rPr>
              <a:t> 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Why do people write songs?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Why do people like songs?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What skills are needed to write a good song?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What makes a song good?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Are you familiar with any songwriters?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Have you ever tried to write a song?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/>
                <a:ea typeface="Lustria"/>
                <a:cs typeface="Calisto MT"/>
                <a:sym typeface="Lustria"/>
              </a:rPr>
              <a:t>What makes songs the same or different as poems?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79" y="5239623"/>
            <a:ext cx="2334672" cy="142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3"/>
          <p:cNvSpPr/>
          <p:nvPr/>
        </p:nvSpPr>
        <p:spPr>
          <a:xfrm>
            <a:off x="1337096" y="1720130"/>
            <a:ext cx="9320446" cy="460663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C00000"/>
              </a:buClr>
              <a:buSzPct val="25000"/>
              <a:buFont typeface="Arial"/>
              <a:buNone/>
            </a:pPr>
            <a:endParaRPr lang="en-US" sz="1900" dirty="0">
              <a:latin typeface="Lustria"/>
              <a:cs typeface="Engravers MT"/>
              <a:sym typeface="Lustria"/>
            </a:endParaRPr>
          </a:p>
          <a:p>
            <a:pPr algn="ctr">
              <a:buClr>
                <a:srgbClr val="C000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002060"/>
                </a:solidFill>
                <a:latin typeface="Engravers MT"/>
                <a:cs typeface="Engravers MT"/>
              </a:rPr>
              <a:t>ACTIVITY</a:t>
            </a:r>
            <a:r>
              <a:rPr lang="en-US" sz="4400" dirty="0">
                <a:solidFill>
                  <a:srgbClr val="002060"/>
                </a:solidFill>
                <a:latin typeface="Engravers MT"/>
                <a:cs typeface="Engravers MT"/>
              </a:rPr>
              <a:t> </a:t>
            </a:r>
            <a:endParaRPr lang="en-US" sz="2000" b="1" dirty="0">
              <a:solidFill>
                <a:srgbClr val="002060"/>
              </a:solidFill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C00000"/>
              </a:buClr>
              <a:buSzPct val="25000"/>
              <a:buFont typeface="Arial Narrow"/>
              <a:buNone/>
            </a:pPr>
            <a:endParaRPr lang="en-US" sz="1600" b="1" dirty="0">
              <a:solidFill>
                <a:srgbClr val="002060"/>
              </a:solidFill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C00000"/>
              </a:buClr>
              <a:buSzPct val="25000"/>
              <a:buFont typeface="Arial Narrow"/>
              <a:buNone/>
            </a:pPr>
            <a:r>
              <a:rPr lang="en-US" sz="2200" b="1" dirty="0">
                <a:latin typeface="Calisto MT" panose="02040603050505030304" pitchFamily="18" charset="0"/>
                <a:ea typeface="Arial Narrow"/>
                <a:cs typeface="Arial Narrow"/>
                <a:sym typeface="Arial Narrow"/>
              </a:rPr>
              <a:t>Select two or three favorite songs from the list in your journal.</a:t>
            </a:r>
          </a:p>
          <a:p>
            <a:pPr algn="ctr">
              <a:buClr>
                <a:srgbClr val="C00000"/>
              </a:buClr>
              <a:buSzPct val="25000"/>
              <a:buFont typeface="Arial Narrow"/>
              <a:buNone/>
            </a:pPr>
            <a:r>
              <a:rPr lang="en-US" sz="2200" b="1" dirty="0">
                <a:latin typeface="Calisto MT" panose="02040603050505030304" pitchFamily="18" charset="0"/>
                <a:ea typeface="Arial Narrow"/>
                <a:cs typeface="Arial Narrow"/>
                <a:sym typeface="Arial Narrow"/>
              </a:rPr>
              <a:t>  Use the Internet to complete the following steps for each song:</a:t>
            </a:r>
          </a:p>
          <a:p>
            <a:pPr algn="ctr">
              <a:buClr>
                <a:srgbClr val="C00000"/>
              </a:buClr>
              <a:buSzPct val="25000"/>
              <a:buFont typeface="Arial Narrow"/>
              <a:buNone/>
            </a:pPr>
            <a:endParaRPr lang="en-US" sz="1200" b="1" dirty="0">
              <a:solidFill>
                <a:srgbClr val="C00000"/>
              </a:solidFill>
              <a:latin typeface="Perpetua" panose="02020502060401020303" pitchFamily="18" charset="0"/>
              <a:ea typeface="Arial Narrow"/>
              <a:cs typeface="Arial Narrow"/>
              <a:sym typeface="Arial Narrow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200" dirty="0">
                <a:latin typeface="Calisto MT"/>
                <a:ea typeface="Lustria"/>
                <a:cs typeface="Calisto MT"/>
                <a:sym typeface="Lustria"/>
              </a:rPr>
              <a:t>Find the name of the songwriter. If there is more than one, list all of them.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200" dirty="0">
                <a:latin typeface="Calisto MT"/>
                <a:ea typeface="Lustria"/>
                <a:cs typeface="Calisto MT"/>
                <a:sym typeface="Lustria"/>
              </a:rPr>
              <a:t>Find the name of the performer.</a:t>
            </a:r>
          </a:p>
          <a:p>
            <a:pPr marL="457200" indent="-45720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200" dirty="0">
                <a:latin typeface="Calisto MT"/>
                <a:ea typeface="Lustria"/>
                <a:cs typeface="Calisto MT"/>
                <a:sym typeface="Lustria"/>
              </a:rPr>
              <a:t>Find two other songs written by the songwriter. If there </a:t>
            </a:r>
            <a:r>
              <a:rPr lang="en-US" sz="2200" dirty="0" smtClean="0">
                <a:latin typeface="Calisto MT"/>
                <a:ea typeface="Lustria"/>
                <a:cs typeface="Calisto MT"/>
                <a:sym typeface="Lustria"/>
              </a:rPr>
              <a:t>are multiple writers, </a:t>
            </a:r>
            <a:r>
              <a:rPr lang="en-US" sz="2200" dirty="0">
                <a:latin typeface="Calisto MT"/>
                <a:ea typeface="Lustria"/>
                <a:cs typeface="Calisto MT"/>
                <a:sym typeface="Lustria"/>
              </a:rPr>
              <a:t>choose just one of them. </a:t>
            </a:r>
          </a:p>
          <a:p>
            <a:pPr marL="457200" indent="-45720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200" dirty="0">
                <a:latin typeface="Calisto MT"/>
                <a:ea typeface="Lustria"/>
                <a:cs typeface="Calisto MT"/>
                <a:sym typeface="Lustria"/>
              </a:rPr>
              <a:t>Write down the song title and performer for each new song you find.</a:t>
            </a:r>
          </a:p>
          <a:p>
            <a:pPr>
              <a:spcBef>
                <a:spcPts val="600"/>
              </a:spcBef>
              <a:buClr>
                <a:srgbClr val="000000"/>
              </a:buClr>
            </a:pPr>
            <a:endParaRPr sz="16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sz="16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6113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9"/>
          <p:cNvSpPr/>
          <p:nvPr/>
        </p:nvSpPr>
        <p:spPr>
          <a:xfrm>
            <a:off x="1702096" y="1842496"/>
            <a:ext cx="8694690" cy="47752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defRPr/>
            </a:pPr>
            <a:endParaRPr sz="1900" dirty="0">
              <a:solidFill>
                <a:sysClr val="windowText" lastClr="00000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algn="ctr">
              <a:buClr>
                <a:srgbClr val="C00000"/>
              </a:buClr>
              <a:buSzPct val="25000"/>
              <a:defRPr/>
            </a:pPr>
            <a:r>
              <a:rPr lang="en-US" sz="3600" dirty="0">
                <a:solidFill>
                  <a:srgbClr val="002060"/>
                </a:solidFill>
                <a:latin typeface="Engravers MT"/>
                <a:cs typeface="Engravers MT"/>
              </a:rPr>
              <a:t>Activity</a:t>
            </a:r>
          </a:p>
          <a:p>
            <a:pPr algn="ctr">
              <a:buClr>
                <a:srgbClr val="C00000"/>
              </a:buClr>
              <a:buSzPct val="25000"/>
              <a:defRPr/>
            </a:pPr>
            <a:endParaRPr lang="en-US" sz="1200" b="1" dirty="0">
              <a:solidFill>
                <a:srgbClr val="002060"/>
              </a:solidFill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C00000"/>
              </a:buClr>
              <a:buSzPct val="25000"/>
              <a:defRPr/>
            </a:pPr>
            <a:r>
              <a:rPr lang="en-US" sz="2200" b="1" dirty="0">
                <a:latin typeface="Calisto MT" panose="02040603050505030304" pitchFamily="18" charset="0"/>
                <a:ea typeface="Arial Narrow"/>
                <a:cs typeface="Arial Narrow"/>
                <a:sym typeface="Arial Narrow"/>
              </a:rPr>
              <a:t>As a class, discuss what you found in your research.</a:t>
            </a:r>
          </a:p>
          <a:p>
            <a:pPr algn="ctr">
              <a:buClr>
                <a:srgbClr val="000000"/>
              </a:buClr>
              <a:defRPr/>
            </a:pPr>
            <a:endParaRPr sz="21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2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What new things did you learn about your songwriters?</a:t>
            </a:r>
          </a:p>
          <a:p>
            <a:pPr marL="342900" lvl="2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Did any of the research surprise you?  </a:t>
            </a:r>
          </a:p>
          <a:p>
            <a:pPr marL="342900" lvl="2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Was your song performed by a songwriter?</a:t>
            </a:r>
          </a:p>
          <a:p>
            <a:pPr marL="342900" lvl="2" indent="-34290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People often  </a:t>
            </a:r>
            <a:r>
              <a:rPr lang="en-US" sz="2200" b="1" dirty="0">
                <a:solidFill>
                  <a:srgbClr val="002060"/>
                </a:solidFill>
                <a:latin typeface="Calisto MT"/>
                <a:ea typeface="Lustria"/>
                <a:cs typeface="Calisto MT"/>
                <a:sym typeface="Lustria"/>
              </a:rPr>
              <a:t>co-write</a:t>
            </a: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  songs, which means that two or more people work together to write a song. Was your song co-written? </a:t>
            </a:r>
            <a:endParaRPr lang="en-US" sz="22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>
              <a:buClr>
                <a:srgbClr val="000000"/>
              </a:buClr>
              <a:defRPr/>
            </a:pPr>
            <a:endParaRPr sz="22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000000"/>
              </a:buClr>
              <a:defRPr/>
            </a:pPr>
            <a:endParaRPr sz="22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000000"/>
              </a:buClr>
              <a:defRPr/>
            </a:pPr>
            <a:endParaRPr sz="18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000000"/>
              </a:buClr>
              <a:defRPr/>
            </a:pPr>
            <a:endParaRPr sz="16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4469" y="5138656"/>
            <a:ext cx="1112218" cy="36499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7">
            <a:extLst>
              <a:ext uri="{FF2B5EF4-FFF2-40B4-BE49-F238E27FC236}">
                <a16:creationId xmlns="" xmlns:a16="http://schemas.microsoft.com/office/drawing/2014/main" id="{DF8E40BE-34AB-5B46-B4F8-4D1CF4321652}"/>
              </a:ext>
            </a:extLst>
          </p:cNvPr>
          <p:cNvSpPr/>
          <p:nvPr/>
        </p:nvSpPr>
        <p:spPr>
          <a:xfrm>
            <a:off x="1841329" y="2206094"/>
            <a:ext cx="8528393" cy="4051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C000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1D3259"/>
                </a:solidFill>
                <a:latin typeface="Engravers MT"/>
                <a:cs typeface="Engravers MT"/>
              </a:rPr>
              <a:t>REFLECTION</a:t>
            </a:r>
            <a:endParaRPr lang="en-US" sz="3600" b="1" dirty="0">
              <a:solidFill>
                <a:srgbClr val="1D3259"/>
              </a:solidFill>
              <a:latin typeface="Arial Narrow"/>
              <a:cs typeface="Engravers MT"/>
              <a:sym typeface="Arial Narrow"/>
            </a:endParaRPr>
          </a:p>
          <a:p>
            <a:pPr algn="ctr">
              <a:buClr>
                <a:srgbClr val="C00000"/>
              </a:buClr>
              <a:buSzPct val="25000"/>
              <a:buFont typeface="Arial"/>
              <a:buNone/>
            </a:pPr>
            <a:endParaRPr lang="en-US" sz="2000" b="1" dirty="0">
              <a:solidFill>
                <a:schemeClr val="accent6">
                  <a:lumMod val="50000"/>
                </a:schemeClr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Clr>
                <a:srgbClr val="C00000"/>
              </a:buClr>
              <a:buSzPct val="25000"/>
              <a:buFont typeface="Arial"/>
              <a:buNone/>
            </a:pPr>
            <a:r>
              <a:rPr lang="en-US" sz="2200" b="1" dirty="0">
                <a:latin typeface="Calisto MT" panose="02040603050505030304" pitchFamily="18" charset="0"/>
                <a:ea typeface="Arial Narrow"/>
                <a:cs typeface="Arial Narrow"/>
                <a:sym typeface="Arial Narrow"/>
              </a:rPr>
              <a:t>Answer the following questions in your journal.</a:t>
            </a:r>
          </a:p>
          <a:p>
            <a:pPr marL="457200" indent="-323850" algn="ctr">
              <a:buClr>
                <a:srgbClr val="000000"/>
              </a:buClr>
            </a:pPr>
            <a:endParaRPr sz="2100" dirty="0">
              <a:latin typeface="Calisto MT"/>
              <a:ea typeface="Lustria"/>
              <a:cs typeface="Calisto MT"/>
              <a:sym typeface="Lustria"/>
            </a:endParaRPr>
          </a:p>
          <a:p>
            <a:pPr marL="457200" lvl="7" indent="-457200" algn="ctr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dirty="0">
                <a:latin typeface="Calisto MT"/>
                <a:ea typeface="Lustria"/>
                <a:cs typeface="Calisto MT"/>
                <a:sym typeface="Lustria"/>
              </a:rPr>
              <a:t>What makes you </a:t>
            </a:r>
            <a:r>
              <a:rPr lang="en-US" sz="2400" b="1" i="1" dirty="0">
                <a:solidFill>
                  <a:srgbClr val="D99C3B"/>
                </a:solidFill>
                <a:latin typeface="Calisto MT"/>
                <a:ea typeface="Lustria"/>
                <a:cs typeface="Calisto MT"/>
                <a:sym typeface="Lustria"/>
              </a:rPr>
              <a:t>EXCITED</a:t>
            </a:r>
            <a:r>
              <a:rPr lang="en-US" sz="2400" dirty="0">
                <a:solidFill>
                  <a:srgbClr val="7030A0"/>
                </a:solidFill>
                <a:latin typeface="Calisto MT"/>
                <a:ea typeface="Lustria"/>
                <a:cs typeface="Calisto MT"/>
                <a:sym typeface="Lustria"/>
              </a:rPr>
              <a:t> </a:t>
            </a:r>
            <a:r>
              <a:rPr lang="en-US" sz="2400" dirty="0">
                <a:latin typeface="Calisto MT"/>
                <a:ea typeface="Lustria"/>
                <a:cs typeface="Calisto MT"/>
                <a:sym typeface="Lustria"/>
              </a:rPr>
              <a:t>about writing a song?</a:t>
            </a:r>
          </a:p>
          <a:p>
            <a:pPr marL="457200" lvl="7" indent="-457200" algn="ctr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dirty="0">
                <a:latin typeface="Calisto MT"/>
                <a:ea typeface="Lustria"/>
                <a:cs typeface="Calisto MT"/>
                <a:sym typeface="Lustria"/>
              </a:rPr>
              <a:t>What makes you </a:t>
            </a:r>
            <a:r>
              <a:rPr lang="en-US" sz="2400" b="1" i="1" dirty="0">
                <a:solidFill>
                  <a:srgbClr val="D99C3B"/>
                </a:solidFill>
                <a:latin typeface="Calisto MT"/>
                <a:ea typeface="Lustria"/>
                <a:cs typeface="Calisto MT"/>
                <a:sym typeface="Lustria"/>
              </a:rPr>
              <a:t>NERVOUS</a:t>
            </a:r>
            <a:r>
              <a:rPr lang="en-US" sz="2400" dirty="0">
                <a:solidFill>
                  <a:srgbClr val="7030A0"/>
                </a:solidFill>
                <a:latin typeface="Calisto MT"/>
                <a:ea typeface="Lustria"/>
                <a:cs typeface="Calisto MT"/>
                <a:sym typeface="Lustria"/>
              </a:rPr>
              <a:t> </a:t>
            </a:r>
            <a:r>
              <a:rPr lang="en-US" sz="2400" dirty="0">
                <a:latin typeface="Calisto MT"/>
                <a:ea typeface="Lustria"/>
                <a:cs typeface="Calisto MT"/>
                <a:sym typeface="Lustria"/>
              </a:rPr>
              <a:t>about writing a song?</a:t>
            </a:r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473" y="4906111"/>
            <a:ext cx="1548765" cy="1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7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4">
            <a:extLst>
              <a:ext uri="{FF2B5EF4-FFF2-40B4-BE49-F238E27FC236}">
                <a16:creationId xmlns="" xmlns:a16="http://schemas.microsoft.com/office/drawing/2014/main" id="{E03D1517-A8AB-3646-A836-11A67C4F30D4}"/>
              </a:ext>
            </a:extLst>
          </p:cNvPr>
          <p:cNvSpPr/>
          <p:nvPr/>
        </p:nvSpPr>
        <p:spPr>
          <a:xfrm>
            <a:off x="1600200" y="1642350"/>
            <a:ext cx="9220200" cy="4023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C00000"/>
              </a:buClr>
              <a:buSzPct val="25000"/>
              <a:defRPr/>
            </a:pPr>
            <a:endParaRPr lang="en-US" sz="1900" dirty="0">
              <a:solidFill>
                <a:sysClr val="windowText" lastClr="000000"/>
              </a:solidFill>
            </a:endParaRPr>
          </a:p>
          <a:p>
            <a:pPr algn="ctr">
              <a:buClr>
                <a:srgbClr val="C00000"/>
              </a:buClr>
              <a:buSzPct val="25000"/>
              <a:defRPr/>
            </a:pPr>
            <a:r>
              <a:rPr lang="en-US" sz="3600" dirty="0">
                <a:solidFill>
                  <a:srgbClr val="1D3259"/>
                </a:solidFill>
                <a:latin typeface="Engravers MT"/>
                <a:cs typeface="Engravers MT"/>
              </a:rPr>
              <a:t>HOMEWORK</a:t>
            </a:r>
            <a:r>
              <a:rPr lang="en-US" sz="4400" dirty="0">
                <a:solidFill>
                  <a:srgbClr val="1D3259"/>
                </a:solidFill>
                <a:latin typeface="Engravers MT"/>
                <a:cs typeface="Engravers MT"/>
              </a:rPr>
              <a:t> </a:t>
            </a:r>
            <a:endParaRPr lang="en-US" sz="2000" dirty="0">
              <a:solidFill>
                <a:srgbClr val="1D3259"/>
              </a:solidFill>
              <a:latin typeface="Engravers MT"/>
              <a:cs typeface="Engravers MT"/>
            </a:endParaRPr>
          </a:p>
          <a:p>
            <a:pPr algn="ctr">
              <a:buClr>
                <a:srgbClr val="C00000"/>
              </a:buClr>
              <a:buSzPct val="25000"/>
              <a:defRPr/>
            </a:pPr>
            <a:endParaRPr lang="en-US" sz="600" b="1" u="sng" dirty="0">
              <a:solidFill>
                <a:schemeClr val="accent6">
                  <a:lumMod val="50000"/>
                </a:schemeClr>
              </a:solidFill>
              <a:latin typeface="Calisto MT" panose="02040603050505030304" pitchFamily="18" charset="0"/>
              <a:cs typeface="Engravers MT"/>
            </a:endParaRPr>
          </a:p>
          <a:p>
            <a:pPr algn="ctr">
              <a:buClr>
                <a:srgbClr val="C00000"/>
              </a:buClr>
              <a:buSzPct val="25000"/>
              <a:defRPr/>
            </a:pPr>
            <a:r>
              <a:rPr lang="en-US" sz="2400" b="1" dirty="0">
                <a:latin typeface="Calisto MT" panose="02040603050505030304" pitchFamily="18" charset="0"/>
                <a:cs typeface="Engravers MT"/>
              </a:rPr>
              <a:t>Songwriter Quotes Worksheet</a:t>
            </a:r>
            <a:endParaRPr lang="en-US" sz="2400" b="1" dirty="0">
              <a:latin typeface="Calisto MT" panose="02040603050505030304" pitchFamily="18" charset="0"/>
              <a:ea typeface="Lustria"/>
              <a:cs typeface="Calisto MT"/>
              <a:sym typeface="Lustria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Read the quotes from professional songwriters.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In your journal, write one to two sentences about what each quote teaches you about songwriting.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If you connect with a quote on a personal level, write a sentence to explain why.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DFC10F50-2132-9D4B-9939-4F753BCA9591}"/>
              </a:ext>
            </a:extLst>
          </p:cNvPr>
          <p:cNvGrpSpPr/>
          <p:nvPr/>
        </p:nvGrpSpPr>
        <p:grpSpPr>
          <a:xfrm>
            <a:off x="3456491" y="5559653"/>
            <a:ext cx="5126811" cy="1281042"/>
            <a:chOff x="3419050" y="5538908"/>
            <a:chExt cx="5126811" cy="1281042"/>
          </a:xfrm>
        </p:grpSpPr>
        <p:pic>
          <p:nvPicPr>
            <p:cNvPr id="6" name="Picture 5" descr="JohnMayerBattleStudies.jpg">
              <a:extLst>
                <a:ext uri="{FF2B5EF4-FFF2-40B4-BE49-F238E27FC236}">
                  <a16:creationId xmlns="" xmlns:a16="http://schemas.microsoft.com/office/drawing/2014/main" id="{7A53DD66-B7D9-3A44-9052-239491C9F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19050" y="5540083"/>
              <a:ext cx="1288456" cy="1279867"/>
            </a:xfrm>
            <a:prstGeom prst="rect">
              <a:avLst/>
            </a:prstGeom>
          </p:spPr>
        </p:pic>
        <p:pic>
          <p:nvPicPr>
            <p:cNvPr id="7" name="Picture 6" descr="loretta-lynn-you-aint-woman-enough-2.jpg">
              <a:extLst>
                <a:ext uri="{FF2B5EF4-FFF2-40B4-BE49-F238E27FC236}">
                  <a16:creationId xmlns="" xmlns:a16="http://schemas.microsoft.com/office/drawing/2014/main" id="{01545E91-544B-D74C-88F3-58E3766A4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07506" y="5538908"/>
              <a:ext cx="1274853" cy="1281042"/>
            </a:xfrm>
            <a:prstGeom prst="rect">
              <a:avLst/>
            </a:prstGeom>
          </p:spPr>
        </p:pic>
        <p:pic>
          <p:nvPicPr>
            <p:cNvPr id="8" name="Picture 7" descr="Pharrell_Williams_-_Happy.jpg">
              <a:extLst>
                <a:ext uri="{FF2B5EF4-FFF2-40B4-BE49-F238E27FC236}">
                  <a16:creationId xmlns="" xmlns:a16="http://schemas.microsoft.com/office/drawing/2014/main" id="{FCFA26A8-A725-BB4B-A6DF-7857EF613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80722" y="5538908"/>
              <a:ext cx="1275046" cy="1275046"/>
            </a:xfrm>
            <a:prstGeom prst="rect">
              <a:avLst/>
            </a:prstGeom>
          </p:spPr>
        </p:pic>
        <p:pic>
          <p:nvPicPr>
            <p:cNvPr id="9" name="Picture 8" descr="61MpLawP+JL.jpg">
              <a:extLst>
                <a:ext uri="{FF2B5EF4-FFF2-40B4-BE49-F238E27FC236}">
                  <a16:creationId xmlns="" xmlns:a16="http://schemas.microsoft.com/office/drawing/2014/main" id="{D278E3F5-2801-4F4E-BA12-D5DEA3EB2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70815" y="5538908"/>
              <a:ext cx="1275046" cy="1275046"/>
            </a:xfrm>
            <a:prstGeom prst="rect">
              <a:avLst/>
            </a:prstGeom>
          </p:spPr>
        </p:pic>
      </p:grpSp>
      <p:pic>
        <p:nvPicPr>
          <p:cNvPr id="11" name="Picture 10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87" y="5455381"/>
            <a:ext cx="1262891" cy="127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3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364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Calisto MT</vt:lpstr>
      <vt:lpstr>Engravers MT</vt:lpstr>
      <vt:lpstr>Lustria</vt:lpstr>
      <vt:lpstr>Perpetua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 Marks</dc:creator>
  <cp:lastModifiedBy>Aaron Helvig</cp:lastModifiedBy>
  <cp:revision>12</cp:revision>
  <dcterms:created xsi:type="dcterms:W3CDTF">2020-07-24T15:28:26Z</dcterms:created>
  <dcterms:modified xsi:type="dcterms:W3CDTF">2020-08-14T14:43:04Z</dcterms:modified>
</cp:coreProperties>
</file>