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vimeo.com/668336787/c6dd6e0ae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/>
          <p:cNvSpPr/>
          <p:nvPr/>
        </p:nvSpPr>
        <p:spPr>
          <a:xfrm>
            <a:off x="1800969" y="1577522"/>
            <a:ext cx="8528393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800"/>
            </a:pPr>
            <a:endParaRPr sz="3300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defRPr sz="1800"/>
            </a:pPr>
            <a:r>
              <a:rPr sz="3600" dirty="0">
                <a:solidFill>
                  <a:srgbClr val="002060"/>
                </a:solidFill>
                <a:latin typeface="Engravers MT"/>
                <a:cs typeface="Engravers MT"/>
              </a:rPr>
              <a:t>SUBJECT AND TITLE</a:t>
            </a:r>
          </a:p>
          <a:p>
            <a:pPr algn="ctr">
              <a:defRPr sz="1800"/>
            </a:pPr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Lesson 3 | Grades 3-6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Arial Narrow"/>
              <a:cs typeface="Arial Narrow"/>
              <a:sym typeface="Arial Narrow"/>
            </a:endParaRPr>
          </a:p>
          <a:p>
            <a:pPr>
              <a:defRPr sz="1800"/>
            </a:pPr>
            <a:endParaRPr sz="18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41" y="3159125"/>
            <a:ext cx="4042247" cy="24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561" y="2649874"/>
            <a:ext cx="9307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Using the 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Writing Titles and Hooks Worksheet ...</a:t>
            </a:r>
          </a:p>
          <a:p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latin typeface="Calisto MT" panose="02040603050505030304" pitchFamily="18" charset="0"/>
              <a:sym typeface="Arial Narrow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</a:rPr>
              <a:t>Look over the list you just created.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</a:rPr>
              <a:t>Pick one or two subjects to practice writing song </a:t>
            </a:r>
            <a:r>
              <a:rPr lang="en-US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titles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</a:rPr>
              <a:t> and </a:t>
            </a:r>
            <a:r>
              <a:rPr lang="en-US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themes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</a:rPr>
              <a:t>Create three possible song </a:t>
            </a:r>
            <a:r>
              <a:rPr lang="en-US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titles</a:t>
            </a:r>
            <a:r>
              <a:rPr lang="en-US" sz="24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</a:rPr>
              <a:t>(which can also serve as </a:t>
            </a:r>
            <a:r>
              <a:rPr lang="en-US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hooks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sto MT" panose="02040603050505030304" pitchFamily="18" charset="0"/>
              </a:rPr>
              <a:t>) for each subject. </a:t>
            </a:r>
          </a:p>
        </p:txBody>
      </p:sp>
      <p:pic>
        <p:nvPicPr>
          <p:cNvPr id="6" name="Picture 2" descr="flyer clipart - Clip Art Library">
            <a:extLst>
              <a:ext uri="{FF2B5EF4-FFF2-40B4-BE49-F238E27FC236}">
                <a16:creationId xmlns:a16="http://schemas.microsoft.com/office/drawing/2014/main" id="{E3FCE4BD-A6CD-42EE-A883-BEE4358D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4" y="2072556"/>
            <a:ext cx="1171525" cy="10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6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0"/>
          <p:cNvSpPr/>
          <p:nvPr/>
        </p:nvSpPr>
        <p:spPr>
          <a:xfrm>
            <a:off x="1831802" y="1865240"/>
            <a:ext cx="8528396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800"/>
            </a:pPr>
            <a:endParaRPr sz="1900" dirty="0"/>
          </a:p>
          <a:p>
            <a:pPr algn="ctr">
              <a:defRPr sz="1800"/>
            </a:pPr>
            <a:r>
              <a:rPr sz="4000" dirty="0">
                <a:solidFill>
                  <a:srgbClr val="002060"/>
                </a:solidFill>
                <a:latin typeface="Engravers MT"/>
                <a:cs typeface="Engravers MT"/>
              </a:rPr>
              <a:t>HOMEWORK</a:t>
            </a:r>
            <a:endParaRPr lang="en-US" sz="4000" dirty="0">
              <a:solidFill>
                <a:srgbClr val="002060"/>
              </a:solidFill>
              <a:latin typeface="Engravers MT"/>
              <a:cs typeface="Engravers MT"/>
            </a:endParaRPr>
          </a:p>
          <a:p>
            <a:pPr algn="ctr">
              <a:defRPr sz="1800"/>
            </a:pPr>
            <a:endParaRPr lang="en-US" sz="1200" dirty="0">
              <a:solidFill>
                <a:srgbClr val="C00000"/>
              </a:solidFill>
              <a:latin typeface="Calisto MT" panose="02040603050505030304" pitchFamily="18" charset="0"/>
              <a:cs typeface="Engravers MT"/>
            </a:endParaRPr>
          </a:p>
          <a:p>
            <a:pPr algn="ctr">
              <a:defRPr sz="1800"/>
            </a:pPr>
            <a:r>
              <a:rPr lang="en-US" sz="2400" b="1" dirty="0">
                <a:latin typeface="Calisto MT" panose="02040603050505030304" pitchFamily="18" charset="0"/>
                <a:cs typeface="Engravers MT"/>
              </a:rPr>
              <a:t>Journal Entry</a:t>
            </a:r>
            <a:endParaRPr sz="2400" b="1" dirty="0">
              <a:latin typeface="Calisto MT" panose="02040603050505030304" pitchFamily="18" charset="0"/>
              <a:cs typeface="Engravers MT"/>
            </a:endParaRPr>
          </a:p>
          <a:p>
            <a:pPr algn="ctr">
              <a:defRPr sz="1800"/>
            </a:pPr>
            <a:endParaRPr sz="29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9569" y="3541019"/>
            <a:ext cx="89973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Titles can come from anywhere! For the rest of the school day and tonight when you go home, </a:t>
            </a:r>
            <a:r>
              <a:rPr lang="en-US" sz="2400" b="1" dirty="0">
                <a:latin typeface="Calisto MT"/>
                <a:ea typeface="Lustria"/>
                <a:cs typeface="Calisto MT"/>
                <a:sym typeface="Lustria"/>
              </a:rPr>
              <a:t>use your journal to record anything catchy you hear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Write down as many titles as you can.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You will share your favorite titles with the class tomorrow.</a:t>
            </a:r>
            <a:endParaRPr lang="en-US" sz="2400" b="1" dirty="0">
              <a:solidFill>
                <a:srgbClr val="C00000"/>
              </a:solidFill>
              <a:latin typeface="Calisto MT"/>
              <a:ea typeface="Lustria"/>
              <a:cs typeface="Calisto MT"/>
              <a:sym typeface="Lustr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89" y="2006696"/>
            <a:ext cx="1293172" cy="12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/>
          <p:nvPr/>
        </p:nvSpPr>
        <p:spPr>
          <a:xfrm>
            <a:off x="4211178" y="2175837"/>
            <a:ext cx="387702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FREE WRITE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E18C1-8F41-4384-A6BA-EEEB6B4FEAF3}"/>
              </a:ext>
            </a:extLst>
          </p:cNvPr>
          <p:cNvSpPr/>
          <p:nvPr/>
        </p:nvSpPr>
        <p:spPr>
          <a:xfrm>
            <a:off x="2543867" y="3310360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id="{CE34FF95-7849-45C3-99C7-890078BE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" y="2167600"/>
            <a:ext cx="1178103" cy="11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"/>
          <p:cNvSpPr/>
          <p:nvPr/>
        </p:nvSpPr>
        <p:spPr>
          <a:xfrm>
            <a:off x="1811480" y="1525259"/>
            <a:ext cx="8364907" cy="641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200" tIns="457200" rIns="457200" bIns="457200">
            <a:spAutoFit/>
          </a:bodyPr>
          <a:lstStyle/>
          <a:p>
            <a:pPr algn="ctr">
              <a:defRPr sz="1800"/>
            </a:pPr>
            <a:endParaRPr sz="1500" i="1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defRPr sz="1800"/>
            </a:pPr>
            <a:r>
              <a:rPr sz="3600" dirty="0">
                <a:solidFill>
                  <a:srgbClr val="002060"/>
                </a:solidFill>
                <a:latin typeface="Engravers MT"/>
                <a:cs typeface="Engravers MT"/>
              </a:rPr>
              <a:t>BRAINSTORM</a:t>
            </a:r>
            <a:endParaRPr lang="en-US" sz="3600" dirty="0">
              <a:solidFill>
                <a:srgbClr val="002060"/>
              </a:solidFill>
              <a:latin typeface="Engravers MT"/>
              <a:cs typeface="Engravers MT"/>
            </a:endParaRPr>
          </a:p>
          <a:p>
            <a:pPr algn="ctr">
              <a:defRPr sz="1800"/>
            </a:pPr>
            <a:endParaRPr sz="3000" b="1" u="sng" dirty="0">
              <a:solidFill>
                <a:srgbClr val="CD8B2A"/>
              </a:solidFill>
              <a:latin typeface="Calisto MT"/>
              <a:ea typeface="Arial Narrow"/>
              <a:cs typeface="Calisto MT"/>
              <a:sym typeface="Arial Narrow"/>
            </a:endParaRPr>
          </a:p>
          <a:p>
            <a:pPr algn="ctr">
              <a:defRPr sz="1800"/>
            </a:pPr>
            <a:r>
              <a:rPr lang="en-US" sz="2400" b="1" dirty="0">
                <a:latin typeface="Calisto MT"/>
                <a:ea typeface="Lustria"/>
                <a:cs typeface="Calisto MT"/>
                <a:sym typeface="Lustria"/>
              </a:rPr>
              <a:t>Human experiences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 are actions, thoughts, or feelings that many people can relate to.</a:t>
            </a:r>
          </a:p>
          <a:p>
            <a:pPr>
              <a:defRPr sz="18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In your journal, write down as many </a:t>
            </a:r>
            <a:r>
              <a:rPr sz="2400" b="1" dirty="0">
                <a:latin typeface="Calisto MT"/>
                <a:ea typeface="Lustria"/>
                <a:cs typeface="Calisto MT"/>
                <a:sym typeface="Lustria"/>
              </a:rPr>
              <a:t>common human experiences</a:t>
            </a: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 as you can in one minute.</a:t>
            </a: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Lustria"/>
                <a:cs typeface="Calisto MT"/>
                <a:sym typeface="Lustria"/>
              </a:rPr>
              <a:t>Ready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…</a:t>
            </a: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Lustria"/>
                <a:cs typeface="Calisto MT"/>
                <a:sym typeface="Lustria"/>
              </a:rPr>
              <a:t>set</a:t>
            </a: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…. </a:t>
            </a:r>
            <a:r>
              <a:rPr sz="2400" b="1" dirty="0">
                <a:solidFill>
                  <a:schemeClr val="accent6"/>
                </a:solidFill>
                <a:latin typeface="Calisto MT"/>
                <a:ea typeface="Lustria"/>
                <a:cs typeface="Calisto MT"/>
                <a:sym typeface="Lustria"/>
              </a:rPr>
              <a:t>GO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!</a:t>
            </a:r>
            <a:endParaRPr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lang="en-US" sz="3000" dirty="0">
              <a:latin typeface="Lustria"/>
              <a:ea typeface="Lustria"/>
              <a:cs typeface="Lustria"/>
              <a:sym typeface="Lustria"/>
            </a:endParaRPr>
          </a:p>
          <a:p>
            <a:pPr algn="ctr">
              <a:defRPr sz="1800"/>
            </a:pPr>
            <a:endParaRPr lang="en-US" sz="1800" i="1" dirty="0">
              <a:solidFill>
                <a:srgbClr val="942192"/>
              </a:solidFill>
            </a:endParaRPr>
          </a:p>
          <a:p>
            <a:pPr>
              <a:defRPr sz="1800"/>
            </a:pPr>
            <a:endParaRPr sz="30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30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7" name="Picture 6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id="{2390A9E8-A073-494E-8BFF-ACC0EB09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" y="2167600"/>
            <a:ext cx="1178103" cy="11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24651" y="4277596"/>
            <a:ext cx="914400" cy="42530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59"/>
          <p:cNvSpPr/>
          <p:nvPr/>
        </p:nvSpPr>
        <p:spPr>
          <a:xfrm>
            <a:off x="2346535" y="1767386"/>
            <a:ext cx="5530792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200" tIns="457200" rIns="457200" bIns="457200">
            <a:spAutoFit/>
          </a:bodyPr>
          <a:lstStyle/>
          <a:p>
            <a:pPr>
              <a:defRPr sz="1800"/>
            </a:pPr>
            <a:endParaRPr lang="en-US" sz="3200"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defRPr sz="1800"/>
            </a:pPr>
            <a:endParaRPr sz="3200"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l">
              <a:defRPr sz="1800"/>
            </a:pP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C</a:t>
            </a: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ompare 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your </a:t>
            </a: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lists with your group.</a:t>
            </a: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endParaRPr lang="en-US" sz="2400" dirty="0"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 sz="1800"/>
            </a:pP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Circle anything on your list that you have in common wit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h </a:t>
            </a:r>
            <a:r>
              <a:rPr sz="2400" dirty="0">
                <a:latin typeface="Calisto MT"/>
                <a:ea typeface="Lustria"/>
                <a:cs typeface="Calisto MT"/>
                <a:sym typeface="Lustria"/>
              </a:rPr>
              <a:t>another group member’s list.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402" y="3295995"/>
            <a:ext cx="2835051" cy="2268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4512" y="2107732"/>
            <a:ext cx="552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Engravers MT"/>
                <a:cs typeface="Engravers MT"/>
              </a:rPr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CEFB2-2127-473E-89F6-C1E801C17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26" y="1995644"/>
            <a:ext cx="2133909" cy="13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2">
            <a:extLst>
              <a:ext uri="{FF2B5EF4-FFF2-40B4-BE49-F238E27FC236}">
                <a16:creationId xmlns:a16="http://schemas.microsoft.com/office/drawing/2014/main" id="{5CE8BDA2-6947-4283-A693-127C70A34E8B}"/>
              </a:ext>
            </a:extLst>
          </p:cNvPr>
          <p:cNvSpPr/>
          <p:nvPr/>
        </p:nvSpPr>
        <p:spPr>
          <a:xfrm>
            <a:off x="1618675" y="1504041"/>
            <a:ext cx="8973700" cy="5155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1800"/>
            </a:pPr>
            <a:endParaRPr sz="3600" dirty="0">
              <a:solidFill>
                <a:srgbClr val="AA0000"/>
              </a:solidFill>
              <a:latin typeface="Engravers MT" panose="02090707080505020304" pitchFamily="18" charset="0"/>
              <a:ea typeface="Lustria"/>
              <a:cs typeface="Lustria"/>
              <a:sym typeface="Lustria"/>
            </a:endParaRPr>
          </a:p>
          <a:p>
            <a:pPr algn="ctr">
              <a:defRPr sz="1800"/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  <a:cs typeface="Engravers MT"/>
              </a:rPr>
              <a:t>ACTIVITY </a:t>
            </a:r>
            <a:endParaRPr lang="en-US" sz="3600" dirty="0">
              <a:solidFill>
                <a:srgbClr val="002060"/>
              </a:solidFill>
              <a:latin typeface="Engravers MT" panose="02090707080505020304" pitchFamily="18" charset="0"/>
              <a:cs typeface="Engravers MT"/>
            </a:endParaRPr>
          </a:p>
          <a:p>
            <a:pPr algn="ctr">
              <a:defRPr sz="1800"/>
            </a:pPr>
            <a:endParaRPr lang="en-US" sz="25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A song </a:t>
            </a:r>
            <a:r>
              <a:rPr lang="en-US" sz="2200" b="1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title</a:t>
            </a:r>
            <a:r>
              <a:rPr lang="en-US" sz="2200" dirty="0">
                <a:solidFill>
                  <a:srgbClr val="002060"/>
                </a:solidFill>
                <a:latin typeface="Calisto MT"/>
                <a:ea typeface="Lustria"/>
                <a:cs typeface="Calisto MT"/>
                <a:sym typeface="Lustria"/>
              </a:rPr>
              <a:t> </a:t>
            </a: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often comes from things heard in daily life. This can be a cool phrase, a line in a movie or TV show, or something repeated all the time. </a:t>
            </a:r>
          </a:p>
          <a:p>
            <a:pPr algn="ctr">
              <a:defRPr sz="1800"/>
            </a:pPr>
            <a:endParaRPr lang="en-US" sz="22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Sometimes titles tell us what the song is about. </a:t>
            </a:r>
          </a:p>
          <a:p>
            <a:pPr algn="ctr">
              <a:defRPr sz="1800"/>
            </a:pPr>
            <a:r>
              <a:rPr lang="en-US" sz="2200" i="1" dirty="0">
                <a:latin typeface="Calisto MT"/>
                <a:ea typeface="Lustria"/>
                <a:cs typeface="Calisto MT"/>
                <a:sym typeface="Lustria"/>
              </a:rPr>
              <a:t>(“Stuck With U,“ performed by Ariana Grande and Justin Bieber)</a:t>
            </a: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 </a:t>
            </a:r>
          </a:p>
          <a:p>
            <a:pPr algn="ctr">
              <a:defRPr sz="1800"/>
            </a:pPr>
            <a:endParaRPr lang="en-US" sz="22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Other titles may not tell us everything about the subject. </a:t>
            </a:r>
          </a:p>
          <a:p>
            <a:pPr algn="ctr">
              <a:defRPr sz="1800"/>
            </a:pPr>
            <a:r>
              <a:rPr lang="en-US" sz="2200" i="1" dirty="0">
                <a:latin typeface="Calisto MT"/>
                <a:ea typeface="Lustria"/>
                <a:cs typeface="Calisto MT"/>
                <a:sym typeface="Lustria"/>
              </a:rPr>
              <a:t>(“Cardigan,” performed by Taylor Swift)</a:t>
            </a:r>
            <a:endParaRPr lang="en-US" sz="20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endParaRPr lang="en-US" sz="2000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endParaRPr lang="en-US" sz="2000" b="1" dirty="0">
              <a:latin typeface="Calisto MT"/>
              <a:ea typeface="Lustria"/>
              <a:cs typeface="Calisto MT"/>
              <a:sym typeface="Lustria"/>
            </a:endParaRPr>
          </a:p>
          <a:p>
            <a:pPr algn="ctr">
              <a:defRPr sz="1800"/>
            </a:pPr>
            <a:r>
              <a:rPr lang="en-US" sz="2200" dirty="0">
                <a:latin typeface="Calisto MT"/>
                <a:ea typeface="Lustria"/>
                <a:cs typeface="Calisto MT"/>
                <a:sym typeface="Lustria"/>
              </a:rPr>
              <a:t>Can you think of more examples like these?</a:t>
            </a:r>
          </a:p>
        </p:txBody>
      </p:sp>
      <p:pic>
        <p:nvPicPr>
          <p:cNvPr id="8" name="Picture 2" descr="Cardigan (song) - Wikipedia">
            <a:extLst>
              <a:ext uri="{FF2B5EF4-FFF2-40B4-BE49-F238E27FC236}">
                <a16:creationId xmlns:a16="http://schemas.microsoft.com/office/drawing/2014/main" id="{2352072D-D186-4F9D-ACD2-206967D3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09" y="4063998"/>
            <a:ext cx="1781105" cy="17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7E26964-A783-421C-A0CA-71A5F292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6" y="4063998"/>
            <a:ext cx="1781105" cy="17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4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7">
            <a:extLst>
              <a:ext uri="{FF2B5EF4-FFF2-40B4-BE49-F238E27FC236}">
                <a16:creationId xmlns:a16="http://schemas.microsoft.com/office/drawing/2014/main" id="{89BEA62F-E4B4-4488-819B-E9590270A0F4}"/>
              </a:ext>
            </a:extLst>
          </p:cNvPr>
          <p:cNvSpPr/>
          <p:nvPr/>
        </p:nvSpPr>
        <p:spPr>
          <a:xfrm>
            <a:off x="2274627" y="2398568"/>
            <a:ext cx="764274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“</a:t>
            </a: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Country Girl</a:t>
            </a: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”</a:t>
            </a:r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50438D77-6434-4282-B5FF-413FDB178695}"/>
              </a:ext>
            </a:extLst>
          </p:cNvPr>
          <p:cNvSpPr/>
          <p:nvPr/>
        </p:nvSpPr>
        <p:spPr>
          <a:xfrm>
            <a:off x="1382888" y="3335565"/>
            <a:ext cx="9791983" cy="272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1800"/>
            </a:pPr>
            <a:endParaRPr lang="en-US" sz="2500" dirty="0">
              <a:latin typeface="Calisto MT"/>
              <a:cs typeface="Calisto MT"/>
            </a:endParaRPr>
          </a:p>
          <a:p>
            <a:pPr algn="ctr">
              <a:buSzPct val="100000"/>
              <a:defRPr sz="1800"/>
            </a:pPr>
            <a:r>
              <a:rPr lang="en-US" sz="2400" dirty="0">
                <a:latin typeface="Calisto MT"/>
                <a:cs typeface="Calisto MT"/>
              </a:rPr>
              <a:t>W</a:t>
            </a:r>
            <a:r>
              <a:rPr sz="2400" dirty="0">
                <a:latin typeface="Calisto MT"/>
                <a:cs typeface="Calisto MT"/>
              </a:rPr>
              <a:t>hat do you think the song will be about?</a:t>
            </a:r>
            <a:endParaRPr lang="en-US" sz="2400" dirty="0">
              <a:latin typeface="Calisto MT"/>
              <a:cs typeface="Calisto MT"/>
            </a:endParaRPr>
          </a:p>
          <a:p>
            <a:pPr marL="457200" indent="-457200" algn="ctr">
              <a:buSzPct val="100000"/>
              <a:buFont typeface="Arial" panose="020B0604020202020204" pitchFamily="34" charset="0"/>
              <a:buChar char="•"/>
              <a:defRPr sz="1800"/>
            </a:pPr>
            <a:endParaRPr sz="2400" dirty="0">
              <a:latin typeface="Calisto MT"/>
              <a:cs typeface="Calisto MT"/>
            </a:endParaRPr>
          </a:p>
          <a:p>
            <a:pPr algn="ctr">
              <a:buSzPct val="100000"/>
              <a:defRPr sz="1800"/>
            </a:pPr>
            <a:r>
              <a:rPr sz="2400" dirty="0">
                <a:latin typeface="Calisto MT"/>
                <a:cs typeface="Calisto MT"/>
              </a:rPr>
              <a:t>Do you think the songwriters made up the title? </a:t>
            </a:r>
            <a:endParaRPr lang="en-US" sz="2400" dirty="0">
              <a:latin typeface="Calisto MT"/>
              <a:cs typeface="Calisto MT"/>
            </a:endParaRPr>
          </a:p>
          <a:p>
            <a:pPr algn="ctr">
              <a:buSzPct val="100000"/>
              <a:defRPr sz="1800"/>
            </a:pPr>
            <a:r>
              <a:rPr sz="2400" dirty="0">
                <a:latin typeface="Calisto MT"/>
                <a:cs typeface="Calisto MT"/>
              </a:rPr>
              <a:t>Or do you think they heard the phrase somewhere else in their daily lives?</a:t>
            </a:r>
            <a:endParaRPr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143021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4"/>
          <p:cNvSpPr/>
          <p:nvPr/>
        </p:nvSpPr>
        <p:spPr>
          <a:xfrm>
            <a:off x="2608436" y="2020304"/>
            <a:ext cx="72118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LISTEN</a:t>
            </a:r>
          </a:p>
        </p:txBody>
      </p:sp>
      <p:sp>
        <p:nvSpPr>
          <p:cNvPr id="9" name="Shape 73">
            <a:extLst>
              <a:ext uri="{FF2B5EF4-FFF2-40B4-BE49-F238E27FC236}">
                <a16:creationId xmlns:a16="http://schemas.microsoft.com/office/drawing/2014/main" id="{D1BE75CF-9F11-4A3F-92E1-5978F7DF7C5D}"/>
              </a:ext>
            </a:extLst>
          </p:cNvPr>
          <p:cNvSpPr/>
          <p:nvPr/>
        </p:nvSpPr>
        <p:spPr>
          <a:xfrm>
            <a:off x="477342" y="3896230"/>
            <a:ext cx="6298894" cy="226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SzPct val="100000"/>
              <a:defRPr sz="1800"/>
            </a:pPr>
            <a:r>
              <a:rPr lang="en-US" sz="2000" b="1" dirty="0">
                <a:latin typeface="Calisto MT"/>
                <a:cs typeface="Calisto MT"/>
              </a:rPr>
              <a:t>As you listen, think about: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000" dirty="0">
                <a:latin typeface="Calisto MT"/>
                <a:cs typeface="Calisto MT"/>
              </a:rPr>
              <a:t>How is the title used in the song?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000" dirty="0">
                <a:latin typeface="Calisto MT"/>
                <a:cs typeface="Calisto MT"/>
              </a:rPr>
              <a:t>What makes the title catchy?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000" dirty="0">
                <a:latin typeface="Calisto MT"/>
                <a:cs typeface="Calisto MT"/>
              </a:rPr>
              <a:t>What is the relationship between the </a:t>
            </a:r>
            <a:r>
              <a:rPr sz="2000" b="1" dirty="0">
                <a:solidFill>
                  <a:srgbClr val="002060"/>
                </a:solidFill>
                <a:latin typeface="Calisto MT"/>
                <a:cs typeface="Calisto MT"/>
              </a:rPr>
              <a:t>title</a:t>
            </a:r>
            <a:r>
              <a:rPr sz="2000" dirty="0">
                <a:latin typeface="Calisto MT"/>
                <a:cs typeface="Calisto MT"/>
              </a:rPr>
              <a:t>, </a:t>
            </a:r>
            <a:r>
              <a:rPr sz="2000" b="1" dirty="0">
                <a:solidFill>
                  <a:srgbClr val="002060"/>
                </a:solidFill>
                <a:latin typeface="Calisto MT"/>
                <a:cs typeface="Calisto MT"/>
              </a:rPr>
              <a:t>hook</a:t>
            </a:r>
            <a:r>
              <a:rPr sz="2000" dirty="0">
                <a:latin typeface="Calisto MT"/>
                <a:cs typeface="Calisto MT"/>
              </a:rPr>
              <a:t>, and </a:t>
            </a:r>
            <a:r>
              <a:rPr sz="2000" b="1" dirty="0">
                <a:solidFill>
                  <a:srgbClr val="002060"/>
                </a:solidFill>
                <a:latin typeface="Calisto MT"/>
                <a:cs typeface="Calisto MT"/>
              </a:rPr>
              <a:t>chorus</a:t>
            </a:r>
            <a:r>
              <a:rPr sz="2000" dirty="0">
                <a:latin typeface="Calisto MT"/>
                <a:cs typeface="Calisto MT"/>
              </a:rPr>
              <a:t>?</a:t>
            </a:r>
            <a:endParaRPr sz="20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2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EAED3-3565-4D6F-AD04-0BA159BFE600}"/>
              </a:ext>
            </a:extLst>
          </p:cNvPr>
          <p:cNvSpPr txBox="1"/>
          <p:nvPr/>
        </p:nvSpPr>
        <p:spPr>
          <a:xfrm>
            <a:off x="568017" y="3347192"/>
            <a:ext cx="64355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i="1" dirty="0">
                <a:latin typeface="Calisto MT" panose="02040603050505030304" pitchFamily="18" charset="0"/>
              </a:rPr>
              <a:t>Written by Rhiannon Giddens, </a:t>
            </a:r>
            <a:r>
              <a:rPr lang="en-US" i="1" dirty="0" err="1">
                <a:latin typeface="Calisto MT" panose="02040603050505030304" pitchFamily="18" charset="0"/>
              </a:rPr>
              <a:t>Lalenja</a:t>
            </a:r>
            <a:r>
              <a:rPr lang="en-US" i="1" dirty="0">
                <a:latin typeface="Calisto MT" panose="02040603050505030304" pitchFamily="18" charset="0"/>
              </a:rPr>
              <a:t> Harrington, and Adam Matta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689EE-FA4E-4F17-97AD-A8C5566DDAB8}"/>
              </a:ext>
            </a:extLst>
          </p:cNvPr>
          <p:cNvSpPr/>
          <p:nvPr/>
        </p:nvSpPr>
        <p:spPr>
          <a:xfrm>
            <a:off x="1967715" y="2872004"/>
            <a:ext cx="2945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800" b="1" dirty="0">
                <a:solidFill>
                  <a:srgbClr val="002060"/>
                </a:solidFill>
                <a:latin typeface="Calisto MT" panose="02040603050505030304" pitchFamily="18" charset="0"/>
                <a:ea typeface="Lustria"/>
                <a:cs typeface="Calisto MT"/>
                <a:sym typeface="Lustria"/>
              </a:rPr>
              <a:t>“Country Girl”</a:t>
            </a:r>
          </a:p>
        </p:txBody>
      </p:sp>
      <p:pic>
        <p:nvPicPr>
          <p:cNvPr id="12" name="Picture 2" descr="Rhiannon Giddens: MacArthur Fellow performs at IBMA Wide Open Bluegrass |  Raleigh News &amp;amp; Observer">
            <a:extLst>
              <a:ext uri="{FF2B5EF4-FFF2-40B4-BE49-F238E27FC236}">
                <a16:creationId xmlns:a16="http://schemas.microsoft.com/office/drawing/2014/main" id="{0C0D56AB-804F-4C8B-BE28-33683B958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r="10937"/>
          <a:stretch/>
        </p:blipFill>
        <p:spPr bwMode="auto">
          <a:xfrm>
            <a:off x="7257264" y="2967335"/>
            <a:ext cx="3775675" cy="34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70,483 Headphone Illustrations &amp;amp; Clip Art - iStock">
            <a:hlinkClick r:id="rId4"/>
            <a:extLst>
              <a:ext uri="{FF2B5EF4-FFF2-40B4-BE49-F238E27FC236}">
                <a16:creationId xmlns:a16="http://schemas.microsoft.com/office/drawing/2014/main" id="{927BD9B1-335E-4E5C-9553-43EE6688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2" y="5600566"/>
            <a:ext cx="1104756" cy="11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36313320-506D-4B4B-9921-767EE511D933}"/>
              </a:ext>
            </a:extLst>
          </p:cNvPr>
          <p:cNvSpPr/>
          <p:nvPr/>
        </p:nvSpPr>
        <p:spPr>
          <a:xfrm>
            <a:off x="2153872" y="5891334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pic>
        <p:nvPicPr>
          <p:cNvPr id="13" name="Picture 2" descr="flyer clipart - Clip Art Library">
            <a:extLst>
              <a:ext uri="{FF2B5EF4-FFF2-40B4-BE49-F238E27FC236}">
                <a16:creationId xmlns:a16="http://schemas.microsoft.com/office/drawing/2014/main" id="{CF2BFD1D-835F-4530-80F4-6FB6737B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9" y="2140196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8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5B735F-9A35-4320-8C40-6E80C8DA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66" y="236509"/>
            <a:ext cx="5067068" cy="79363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EC4B70F-7343-4221-AAE8-07F7830E7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0" y="1156781"/>
            <a:ext cx="3147175" cy="407219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4DC5F43-1F6E-454F-B90E-B14ECB9DD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38" y="1156781"/>
            <a:ext cx="2998322" cy="405092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966FDF37-A799-4745-AEED-A60EE413B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4" y="1156781"/>
            <a:ext cx="3402352" cy="56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1359" y="2078289"/>
            <a:ext cx="6389282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sz="44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REFLECTION</a:t>
            </a:r>
            <a:r>
              <a:rPr lang="en-US" sz="1200" dirty="0">
                <a:solidFill>
                  <a:srgbClr val="002060"/>
                </a:solidFill>
                <a:latin typeface="Engravers MT"/>
                <a:cs typeface="Engravers MT"/>
                <a:rtl val="0"/>
              </a:rPr>
              <a:t> </a:t>
            </a:r>
            <a:endParaRPr lang="en-US" b="1" dirty="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  <a:rtl val="0"/>
            </a:endParaRPr>
          </a:p>
          <a:p>
            <a:pPr algn="l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hape 77"/>
          <p:cNvSpPr/>
          <p:nvPr/>
        </p:nvSpPr>
        <p:spPr>
          <a:xfrm>
            <a:off x="2901359" y="3683598"/>
            <a:ext cx="8098500" cy="365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400" dirty="0">
                <a:latin typeface="Calisto MT"/>
                <a:cs typeface="Calisto MT"/>
              </a:rPr>
              <a:t>Three things that you think about a lot.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400" dirty="0">
                <a:latin typeface="Calisto MT"/>
                <a:cs typeface="Calisto MT"/>
              </a:rPr>
              <a:t>Three objects or ideas that are important to you.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400" dirty="0">
                <a:latin typeface="Calisto MT"/>
                <a:cs typeface="Calisto MT"/>
              </a:rPr>
              <a:t>The first two happy memories that come to your mind.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400" dirty="0">
                <a:latin typeface="Calisto MT"/>
                <a:cs typeface="Calisto MT"/>
              </a:rPr>
              <a:t>The first two sad memories that come to your mind.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400" dirty="0">
                <a:latin typeface="Calisto MT"/>
                <a:cs typeface="Calisto MT"/>
              </a:rPr>
              <a:t>The first funny memory that comes to your mind.</a:t>
            </a:r>
            <a:endParaRPr sz="2400" dirty="0">
              <a:latin typeface="Calisto MT"/>
              <a:ea typeface="Lustria"/>
              <a:cs typeface="Calisto MT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  <a:p>
            <a:pPr>
              <a:defRPr sz="1800"/>
            </a:pPr>
            <a:endParaRPr sz="2500" dirty="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1359" y="3123482"/>
            <a:ext cx="591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sto MT" panose="02040603050505030304" pitchFamily="18" charset="0"/>
              </a:rPr>
              <a:t>List the following items in your journal:</a:t>
            </a:r>
          </a:p>
        </p:txBody>
      </p:sp>
      <p:pic>
        <p:nvPicPr>
          <p:cNvPr id="7" name="Picture 6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id="{ED8ECA21-5E91-4A8C-B149-903045EF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" y="2167600"/>
            <a:ext cx="1178103" cy="11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2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464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Calisto MT</vt:lpstr>
      <vt:lpstr>Engravers MT</vt:lpstr>
      <vt:lpstr>Lustria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18</cp:revision>
  <dcterms:created xsi:type="dcterms:W3CDTF">2020-07-24T15:28:26Z</dcterms:created>
  <dcterms:modified xsi:type="dcterms:W3CDTF">2022-05-10T18:41:04Z</dcterms:modified>
</cp:coreProperties>
</file>