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2" r:id="rId6"/>
    <p:sldId id="266" r:id="rId7"/>
    <p:sldId id="267" r:id="rId8"/>
    <p:sldId id="271" r:id="rId9"/>
    <p:sldId id="268" r:id="rId10"/>
    <p:sldId id="270" r:id="rId11"/>
    <p:sldId id="269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9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0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3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9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2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6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7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7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1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A4F2-4DDE-4D28-99F8-402263DC527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4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68338679/830d46ddca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25318099/ba3dbac0b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25309698/d8e0e1bcdf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ddler.com/v/99e3c6d1?secret=17532352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7"/>
          <p:cNvSpPr/>
          <p:nvPr/>
        </p:nvSpPr>
        <p:spPr>
          <a:xfrm>
            <a:off x="1665101" y="1763328"/>
            <a:ext cx="8718299" cy="2936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endParaRPr sz="1900" dirty="0">
              <a:latin typeface="Engravers MT"/>
              <a:ea typeface="Calisto MT"/>
              <a:cs typeface="Engravers MT"/>
              <a:sym typeface="Calisto MT"/>
            </a:endParaRPr>
          </a:p>
          <a:p>
            <a:pPr algn="ctr"/>
            <a:r>
              <a:rPr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THEME AND MESSAGE</a:t>
            </a:r>
            <a:endParaRPr lang="en-US" sz="3600" dirty="0">
              <a:solidFill>
                <a:srgbClr val="002060"/>
              </a:solidFill>
              <a:latin typeface="Engravers MT"/>
              <a:ea typeface="Engravers MT"/>
              <a:cs typeface="Engravers MT"/>
              <a:sym typeface="Engravers MT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listo MT" panose="02040603050505030304" pitchFamily="18" charset="0"/>
                <a:ea typeface="Engravers MT"/>
                <a:cs typeface="Engravers MT"/>
                <a:sym typeface="Engravers MT"/>
              </a:rPr>
              <a:t>Lesson 4 | Grades 3-6</a:t>
            </a:r>
            <a:endParaRPr sz="2400" dirty="0">
              <a:solidFill>
                <a:schemeClr val="tx1"/>
              </a:solidFill>
              <a:latin typeface="Calisto MT" panose="02040603050505030304" pitchFamily="18" charset="0"/>
              <a:ea typeface="Engravers MT"/>
              <a:cs typeface="Engravers MT"/>
              <a:sym typeface="Engravers MT"/>
            </a:endParaRPr>
          </a:p>
          <a:p>
            <a:endParaRPr sz="2100" b="1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l"/>
            <a:endParaRPr dirty="0">
              <a:latin typeface="Calisto MT"/>
              <a:ea typeface="Calisto MT"/>
              <a:cs typeface="Calisto MT"/>
              <a:sym typeface="Calisto MT"/>
            </a:endParaRPr>
          </a:p>
          <a:p>
            <a:endParaRPr sz="1600" b="1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234" y="3157239"/>
            <a:ext cx="3724034" cy="246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64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2"/>
          <p:cNvSpPr/>
          <p:nvPr/>
        </p:nvSpPr>
        <p:spPr>
          <a:xfrm>
            <a:off x="2404280" y="2109916"/>
            <a:ext cx="7383439" cy="805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normAutofit/>
          </a:bodyPr>
          <a:lstStyle>
            <a:lvl1pPr algn="l">
              <a:defRPr sz="33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en-US" sz="3600" b="0" dirty="0">
                <a:solidFill>
                  <a:srgbClr val="002060"/>
                </a:solidFill>
                <a:latin typeface="Engravers MT" panose="02090707080505020304" pitchFamily="18" charset="0"/>
              </a:rPr>
              <a:t>LISTEN</a:t>
            </a:r>
          </a:p>
          <a:p>
            <a:pPr algn="ctr">
              <a:defRPr sz="1800" b="0">
                <a:solidFill>
                  <a:srgbClr val="000000"/>
                </a:solidFill>
              </a:defRPr>
            </a:pPr>
            <a:endParaRPr lang="en-US" sz="2000" dirty="0">
              <a:solidFill>
                <a:srgbClr val="4472C4">
                  <a:lumMod val="50000"/>
                </a:srgbClr>
              </a:solidFill>
              <a:latin typeface="Engravers MT" panose="020907070805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E8BB692-398D-164C-BA45-F778AF50DC03}"/>
              </a:ext>
            </a:extLst>
          </p:cNvPr>
          <p:cNvSpPr txBox="1"/>
          <p:nvPr/>
        </p:nvSpPr>
        <p:spPr>
          <a:xfrm>
            <a:off x="1057514" y="3262378"/>
            <a:ext cx="5197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atin typeface="Calisto MT" panose="02040603050505030304" pitchFamily="18" charset="0"/>
              </a:rPr>
              <a:t>Written by </a:t>
            </a:r>
            <a:r>
              <a:rPr lang="en-US" sz="1800" i="1" dirty="0" err="1">
                <a:latin typeface="Calisto MT" panose="02040603050505030304" pitchFamily="18" charset="0"/>
              </a:rPr>
              <a:t>Boudleaux</a:t>
            </a:r>
            <a:r>
              <a:rPr lang="en-US" sz="1800" i="1" dirty="0">
                <a:latin typeface="Calisto MT" panose="02040603050505030304" pitchFamily="18" charset="0"/>
              </a:rPr>
              <a:t> Bryant</a:t>
            </a:r>
          </a:p>
          <a:p>
            <a:pPr algn="ctr"/>
            <a:r>
              <a:rPr lang="en-US" sz="1800" i="1" dirty="0">
                <a:latin typeface="Calisto MT" panose="02040603050505030304" pitchFamily="18" charset="0"/>
              </a:rPr>
              <a:t>Performed by Emmylou Harris and Rodney Crowell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4D8C36-E80D-DE41-B951-A4CA16390914}"/>
              </a:ext>
            </a:extLst>
          </p:cNvPr>
          <p:cNvSpPr txBox="1"/>
          <p:nvPr/>
        </p:nvSpPr>
        <p:spPr>
          <a:xfrm>
            <a:off x="2476991" y="2775502"/>
            <a:ext cx="2384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listo MT" panose="02040603050505030304" pitchFamily="18" charset="77"/>
              </a:rPr>
              <a:t>“Love Hurts”</a:t>
            </a:r>
          </a:p>
        </p:txBody>
      </p:sp>
      <p:sp>
        <p:nvSpPr>
          <p:cNvPr id="6" name="Shape 73">
            <a:extLst>
              <a:ext uri="{FF2B5EF4-FFF2-40B4-BE49-F238E27FC236}">
                <a16:creationId xmlns:a16="http://schemas.microsoft.com/office/drawing/2014/main" xmlns="" id="{0CA02834-D986-4553-91BB-5902749586C3}"/>
              </a:ext>
            </a:extLst>
          </p:cNvPr>
          <p:cNvSpPr/>
          <p:nvPr/>
        </p:nvSpPr>
        <p:spPr>
          <a:xfrm>
            <a:off x="859396" y="3992692"/>
            <a:ext cx="5593685" cy="2077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SzPct val="100000"/>
              <a:defRPr sz="1800"/>
            </a:pPr>
            <a:r>
              <a:rPr lang="en-US" sz="2200" b="1" dirty="0">
                <a:latin typeface="Calisto MT"/>
                <a:ea typeface="Lustria"/>
                <a:cs typeface="Calisto MT"/>
                <a:sym typeface="Lustria"/>
              </a:rPr>
              <a:t>Discuss: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2200" dirty="0">
                <a:latin typeface="Calisto MT"/>
                <a:ea typeface="Lustria"/>
                <a:cs typeface="Calisto MT"/>
                <a:sym typeface="Lustria"/>
              </a:rPr>
              <a:t>What is the subject and what is the theme?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2200" dirty="0">
                <a:latin typeface="Calisto MT"/>
                <a:ea typeface="Lustria"/>
                <a:cs typeface="Calisto MT"/>
                <a:sym typeface="Lustria"/>
              </a:rPr>
              <a:t>What evidence from the song supports your position? </a:t>
            </a:r>
            <a:endParaRPr sz="2200" dirty="0">
              <a:latin typeface="Calisto MT"/>
              <a:ea typeface="Lustria"/>
              <a:cs typeface="Calisto MT"/>
              <a:sym typeface="Lustria"/>
            </a:endParaRPr>
          </a:p>
          <a:p>
            <a:pPr>
              <a:defRPr sz="1800"/>
            </a:pPr>
            <a:endParaRPr sz="2200" dirty="0">
              <a:latin typeface="Lustria"/>
              <a:ea typeface="Lustria"/>
              <a:cs typeface="Lustria"/>
              <a:sym typeface="Lustria"/>
            </a:endParaRPr>
          </a:p>
          <a:p>
            <a:pPr>
              <a:defRPr sz="1800"/>
            </a:pPr>
            <a:endParaRPr sz="2500" dirty="0"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7" name="Picture 4" descr="70,483 Headphone Illustrations &amp;amp; Clip Art - iStock">
            <a:hlinkClick r:id="rId3"/>
            <a:extLst>
              <a:ext uri="{FF2B5EF4-FFF2-40B4-BE49-F238E27FC236}">
                <a16:creationId xmlns:a16="http://schemas.microsoft.com/office/drawing/2014/main" xmlns="" id="{745C531B-117A-401A-91E5-C53D85D65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32" y="5511518"/>
            <a:ext cx="1254519" cy="125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xmlns="" id="{D2B9EB31-AA55-4CB6-8B25-696A51C1CB25}"/>
              </a:ext>
            </a:extLst>
          </p:cNvPr>
          <p:cNvSpPr/>
          <p:nvPr/>
        </p:nvSpPr>
        <p:spPr>
          <a:xfrm>
            <a:off x="2382515" y="5877167"/>
            <a:ext cx="257351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 here for the song.</a:t>
            </a:r>
          </a:p>
        </p:txBody>
      </p:sp>
      <p:pic>
        <p:nvPicPr>
          <p:cNvPr id="11" name="Picture 2" descr="flyer clipart - Clip Art Library">
            <a:extLst>
              <a:ext uri="{FF2B5EF4-FFF2-40B4-BE49-F238E27FC236}">
                <a16:creationId xmlns:a16="http://schemas.microsoft.com/office/drawing/2014/main" xmlns="" id="{E60E859C-7B18-4088-8B49-47D007283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3" y="2130139"/>
            <a:ext cx="1201616" cy="103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oio » Blog Archive » EMMYLOU HARRIS - BADEN-BADEN, GERMANY 2000">
            <a:extLst>
              <a:ext uri="{FF2B5EF4-FFF2-40B4-BE49-F238E27FC236}">
                <a16:creationId xmlns:a16="http://schemas.microsoft.com/office/drawing/2014/main" xmlns="" id="{FA051A04-C5FF-4D43-861B-AAB819BBCF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2"/>
          <a:stretch/>
        </p:blipFill>
        <p:spPr bwMode="auto">
          <a:xfrm>
            <a:off x="7435048" y="2977901"/>
            <a:ext cx="3819220" cy="352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18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809AC519-CF4D-4159-A6CA-2640509F0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458659"/>
            <a:ext cx="2499360" cy="844378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xmlns="" id="{F75049DD-72EE-4A51-90B2-ED21B0E12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07" y="1556513"/>
            <a:ext cx="2197086" cy="5074221"/>
          </a:xfrm>
          <a:prstGeom prst="rect">
            <a:avLst/>
          </a:prstGeom>
        </p:spPr>
      </p:pic>
      <p:pic>
        <p:nvPicPr>
          <p:cNvPr id="9" name="Picture 8" descr="Text, timeline&#10;&#10;Description automatically generated">
            <a:extLst>
              <a:ext uri="{FF2B5EF4-FFF2-40B4-BE49-F238E27FC236}">
                <a16:creationId xmlns:a16="http://schemas.microsoft.com/office/drawing/2014/main" xmlns="" id="{5A6CBC55-7E26-42C4-B7FB-FA712BFC1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05" y="1556513"/>
            <a:ext cx="3465642" cy="421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08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7"/>
          <p:cNvSpPr/>
          <p:nvPr/>
        </p:nvSpPr>
        <p:spPr>
          <a:xfrm>
            <a:off x="1892048" y="2101593"/>
            <a:ext cx="8424028" cy="719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Autofit/>
          </a:bodyPr>
          <a:lstStyle>
            <a:lvl1pPr algn="l">
              <a:defRPr sz="33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sz="3600" b="0" dirty="0">
                <a:solidFill>
                  <a:srgbClr val="002060"/>
                </a:solidFill>
                <a:latin typeface="Engravers MT" panose="02090707080505020304" pitchFamily="18" charset="0"/>
              </a:rPr>
              <a:t>Activity</a:t>
            </a: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endParaRPr lang="en-US" sz="2400" dirty="0">
              <a:latin typeface="Calisto MT" panose="02040603050505030304" pitchFamily="18" charset="0"/>
            </a:endParaRPr>
          </a:p>
        </p:txBody>
      </p:sp>
      <p:pic>
        <p:nvPicPr>
          <p:cNvPr id="5" name="Picture 2" descr="flyer clipart - Clip Art Library">
            <a:extLst>
              <a:ext uri="{FF2B5EF4-FFF2-40B4-BE49-F238E27FC236}">
                <a16:creationId xmlns:a16="http://schemas.microsoft.com/office/drawing/2014/main" xmlns="" id="{D40BA3EC-A47C-4DDC-9F04-06F1C72AC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74" y="2232491"/>
            <a:ext cx="1372366" cy="117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73">
            <a:extLst>
              <a:ext uri="{FF2B5EF4-FFF2-40B4-BE49-F238E27FC236}">
                <a16:creationId xmlns:a16="http://schemas.microsoft.com/office/drawing/2014/main" xmlns="" id="{7A55EAD8-9A80-4F97-97E2-AF16F79BE108}"/>
              </a:ext>
            </a:extLst>
          </p:cNvPr>
          <p:cNvSpPr/>
          <p:nvPr/>
        </p:nvSpPr>
        <p:spPr>
          <a:xfrm>
            <a:off x="2055892" y="3226237"/>
            <a:ext cx="9206070" cy="3754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SzPct val="100000"/>
              <a:defRPr sz="1800"/>
            </a:pPr>
            <a:r>
              <a:rPr lang="en-US" sz="2000" dirty="0">
                <a:latin typeface="Calisto MT"/>
                <a:cs typeface="Calisto MT"/>
              </a:rPr>
              <a:t>Answer the following questions on the </a:t>
            </a:r>
            <a:r>
              <a:rPr lang="en-US" sz="2000" b="1" dirty="0">
                <a:latin typeface="Calisto MT"/>
                <a:cs typeface="Calisto MT"/>
              </a:rPr>
              <a:t>Subject and Theme Worksheet</a:t>
            </a:r>
            <a:r>
              <a:rPr lang="en-US" sz="2000" dirty="0">
                <a:latin typeface="Calisto MT"/>
                <a:cs typeface="Calisto MT"/>
              </a:rPr>
              <a:t>:</a:t>
            </a:r>
          </a:p>
          <a:p>
            <a:pPr>
              <a:buSzPct val="100000"/>
              <a:defRPr sz="1800"/>
            </a:pPr>
            <a:endParaRPr lang="en-US" sz="2000" dirty="0">
              <a:latin typeface="Calisto MT"/>
              <a:cs typeface="Calisto MT"/>
            </a:endParaRPr>
          </a:p>
          <a:p>
            <a:pPr>
              <a:buSzPct val="100000"/>
              <a:defRPr sz="1800"/>
            </a:pPr>
            <a:endParaRPr lang="en-US" sz="1200" dirty="0">
              <a:latin typeface="Calisto MT"/>
              <a:cs typeface="Calisto MT"/>
            </a:endParaRPr>
          </a:p>
          <a:p>
            <a:pPr marL="914400" lvl="1" indent="-457200">
              <a:buFont typeface="+mj-lt"/>
              <a:buAutoNum type="arabicPeriod"/>
              <a:defRPr sz="1800"/>
            </a:pPr>
            <a:r>
              <a:rPr lang="en-US" sz="2000" dirty="0">
                <a:latin typeface="Calisto MT"/>
                <a:cs typeface="Calisto MT"/>
                <a:sym typeface="Lustria"/>
              </a:rPr>
              <a:t>What is the subject of “Forever and Ever, Amen”? </a:t>
            </a:r>
          </a:p>
          <a:p>
            <a:pPr marL="914400" lvl="1" indent="-457200">
              <a:buFont typeface="+mj-lt"/>
              <a:buAutoNum type="arabicPeriod"/>
              <a:defRPr sz="1800"/>
            </a:pPr>
            <a:endParaRPr lang="en-US" sz="2000" dirty="0">
              <a:latin typeface="Calisto MT"/>
              <a:cs typeface="Calisto MT"/>
              <a:sym typeface="Lustria"/>
            </a:endParaRPr>
          </a:p>
          <a:p>
            <a:pPr marL="914400" lvl="1" indent="-457200">
              <a:buFont typeface="+mj-lt"/>
              <a:buAutoNum type="arabicPeriod"/>
              <a:defRPr sz="1800"/>
            </a:pPr>
            <a:r>
              <a:rPr lang="en-US" sz="2000" dirty="0">
                <a:latin typeface="Calisto MT"/>
                <a:cs typeface="Calisto MT"/>
                <a:sym typeface="Lustria"/>
              </a:rPr>
              <a:t>What is the theme of “Forever and Ever, Amen”? What is your evidence?</a:t>
            </a:r>
          </a:p>
          <a:p>
            <a:pPr marL="914400" lvl="1" indent="-457200">
              <a:buFont typeface="+mj-lt"/>
              <a:buAutoNum type="arabicPeriod"/>
              <a:defRPr sz="1800"/>
            </a:pPr>
            <a:endParaRPr lang="en-US" sz="2000" dirty="0">
              <a:latin typeface="Calisto MT"/>
              <a:cs typeface="Calisto MT"/>
              <a:sym typeface="Lustria"/>
            </a:endParaRPr>
          </a:p>
          <a:p>
            <a:pPr marL="914400" lvl="1" indent="-457200">
              <a:buFont typeface="+mj-lt"/>
              <a:buAutoNum type="arabicPeriod"/>
              <a:defRPr sz="1800"/>
            </a:pPr>
            <a:r>
              <a:rPr lang="en-US" sz="2000" dirty="0">
                <a:latin typeface="Calisto MT"/>
                <a:cs typeface="Calisto MT"/>
                <a:sym typeface="Lustria"/>
              </a:rPr>
              <a:t>What is the subject of “Love Hurts”? </a:t>
            </a:r>
          </a:p>
          <a:p>
            <a:pPr marL="914400" lvl="1" indent="-457200">
              <a:buFont typeface="+mj-lt"/>
              <a:buAutoNum type="arabicPeriod"/>
              <a:defRPr sz="1800"/>
            </a:pPr>
            <a:endParaRPr lang="en-US" sz="2000" dirty="0">
              <a:latin typeface="Calisto MT"/>
              <a:cs typeface="Calisto MT"/>
              <a:sym typeface="Lustria"/>
            </a:endParaRPr>
          </a:p>
          <a:p>
            <a:pPr marL="914400" lvl="1" indent="-457200">
              <a:buFont typeface="+mj-lt"/>
              <a:buAutoNum type="arabicPeriod"/>
              <a:defRPr sz="1800"/>
            </a:pPr>
            <a:r>
              <a:rPr lang="en-US" sz="2000" dirty="0">
                <a:latin typeface="Calisto MT"/>
                <a:cs typeface="Calisto MT"/>
                <a:sym typeface="Lustria"/>
              </a:rPr>
              <a:t>What is the theme of “Love Hurts”? What is your evidence? </a:t>
            </a:r>
          </a:p>
          <a:p>
            <a:pPr marL="800100" lvl="1" indent="-342900" algn="ctr">
              <a:buFont typeface="+mj-lt"/>
              <a:buAutoNum type="arabicPeriod"/>
              <a:defRPr sz="1800"/>
            </a:pPr>
            <a:endParaRPr lang="en-US" sz="1200" dirty="0">
              <a:latin typeface="Calisto MT"/>
              <a:cs typeface="Calisto MT"/>
              <a:sym typeface="Lustria"/>
            </a:endParaRPr>
          </a:p>
          <a:p>
            <a:pPr marL="800100" lvl="1" indent="-342900" algn="ctr">
              <a:buFont typeface="Arial" panose="020B0604020202020204" pitchFamily="34" charset="0"/>
              <a:buChar char="•"/>
              <a:defRPr sz="1800"/>
            </a:pPr>
            <a:endParaRPr sz="2000" dirty="0">
              <a:latin typeface="Calisto MT"/>
              <a:cs typeface="Calisto MT"/>
              <a:sym typeface="Lustria"/>
            </a:endParaRPr>
          </a:p>
          <a:p>
            <a:pPr algn="ctr">
              <a:defRPr sz="1800"/>
            </a:pPr>
            <a:endParaRPr sz="2000" dirty="0">
              <a:latin typeface="Lustria"/>
              <a:ea typeface="Lustria"/>
              <a:cs typeface="Lustria"/>
              <a:sym typeface="Lustria"/>
            </a:endParaRPr>
          </a:p>
        </p:txBody>
      </p:sp>
    </p:spTree>
    <p:extLst>
      <p:ext uri="{BB962C8B-B14F-4D97-AF65-F5344CB8AC3E}">
        <p14:creationId xmlns:p14="http://schemas.microsoft.com/office/powerpoint/2010/main" val="2015028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3"/>
          <p:cNvSpPr/>
          <p:nvPr/>
        </p:nvSpPr>
        <p:spPr>
          <a:xfrm>
            <a:off x="2118756" y="1123510"/>
            <a:ext cx="8079474" cy="6110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endParaRPr sz="3200" dirty="0">
              <a:latin typeface="Engravers MT"/>
              <a:ea typeface="Engravers MT"/>
              <a:cs typeface="Engravers MT"/>
              <a:sym typeface="Engravers MT"/>
            </a:endParaRPr>
          </a:p>
          <a:p>
            <a:endParaRPr lang="en-US" sz="3200" dirty="0">
              <a:solidFill>
                <a:srgbClr val="C00000"/>
              </a:solidFill>
              <a:latin typeface="Engravers MT"/>
              <a:ea typeface="Engravers MT"/>
              <a:cs typeface="Engravers MT"/>
              <a:sym typeface="Engravers MT"/>
            </a:endParaRPr>
          </a:p>
          <a:p>
            <a:pPr algn="ctr"/>
            <a:r>
              <a:rPr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HOMEWORK</a:t>
            </a:r>
            <a:endParaRPr lang="en-US" sz="2000" dirty="0">
              <a:solidFill>
                <a:srgbClr val="002060"/>
              </a:solidFill>
              <a:latin typeface="Engravers MT"/>
              <a:ea typeface="Engravers MT"/>
              <a:cs typeface="Engravers MT"/>
              <a:sym typeface="Engravers MT"/>
            </a:endParaRPr>
          </a:p>
          <a:p>
            <a:pPr algn="ctr"/>
            <a:endParaRPr lang="en-US" sz="1600" b="1" u="sng" dirty="0">
              <a:solidFill>
                <a:srgbClr val="002060"/>
              </a:solidFill>
              <a:latin typeface="Calisto MT" panose="02040603050505030304" pitchFamily="18" charset="0"/>
              <a:ea typeface="Engravers MT"/>
              <a:cs typeface="Engravers MT"/>
              <a:sym typeface="Engravers MT"/>
            </a:endParaRPr>
          </a:p>
          <a:p>
            <a:pPr algn="ctr"/>
            <a:r>
              <a:rPr lang="en-US" sz="2800" b="1" dirty="0">
                <a:latin typeface="Calisto MT" panose="02040603050505030304" pitchFamily="18" charset="0"/>
                <a:ea typeface="Engravers MT"/>
                <a:cs typeface="Engravers MT"/>
                <a:sym typeface="Engravers MT"/>
              </a:rPr>
              <a:t>Journal Entry</a:t>
            </a:r>
            <a:endParaRPr sz="2800" b="1" dirty="0">
              <a:latin typeface="Calisto MT" panose="02040603050505030304" pitchFamily="18" charset="0"/>
              <a:ea typeface="Engravers MT"/>
              <a:cs typeface="Engravers MT"/>
              <a:sym typeface="Engravers MT"/>
            </a:endParaRPr>
          </a:p>
          <a:p>
            <a:pPr algn="l"/>
            <a:endParaRPr sz="2400" b="1" u="sng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Look over your previous writing and find a </a:t>
            </a:r>
            <a:r>
              <a:rPr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theme</a:t>
            </a:r>
            <a:r>
              <a:rPr sz="2400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to write more about in your journal. </a:t>
            </a:r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Your writing can take the form of an essay, a story, a poem, a thoughtfully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drawn comic strip, or lyrics. </a:t>
            </a:r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Remember to include a title that reflects the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subject</a:t>
            </a:r>
            <a:r>
              <a:rPr sz="2400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of whatever you write.  </a:t>
            </a:r>
          </a:p>
        </p:txBody>
      </p:sp>
      <p:pic>
        <p:nvPicPr>
          <p:cNvPr id="3" name="Picture 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89" y="2027016"/>
            <a:ext cx="1293172" cy="12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1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4"/>
          <p:cNvSpPr/>
          <p:nvPr/>
        </p:nvSpPr>
        <p:spPr>
          <a:xfrm>
            <a:off x="4169863" y="1966192"/>
            <a:ext cx="392671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300" b="1">
                <a:solidFill>
                  <a:srgbClr val="C000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0" dirty="0">
                <a:solidFill>
                  <a:srgbClr val="002060"/>
                </a:solidFill>
                <a:latin typeface="Engravers MT"/>
                <a:cs typeface="Engravers MT"/>
              </a:rPr>
              <a:t>FREE</a:t>
            </a:r>
            <a:r>
              <a:rPr sz="4800" b="0" dirty="0">
                <a:solidFill>
                  <a:srgbClr val="002060"/>
                </a:solidFill>
                <a:latin typeface="Engravers MT"/>
                <a:cs typeface="Engravers MT"/>
              </a:rPr>
              <a:t> </a:t>
            </a:r>
            <a:r>
              <a:rPr sz="3600" b="0" dirty="0">
                <a:solidFill>
                  <a:srgbClr val="002060"/>
                </a:solidFill>
                <a:latin typeface="Engravers MT"/>
                <a:cs typeface="Engravers MT"/>
              </a:rPr>
              <a:t>WRITE</a:t>
            </a:r>
          </a:p>
        </p:txBody>
      </p:sp>
      <p:pic>
        <p:nvPicPr>
          <p:cNvPr id="7" name="Picture 6" descr="Free Journal Writing Cliparts, Download Free Journal Writing Cliparts png  images, Free ClipArts on Clipart Library">
            <a:extLst>
              <a:ext uri="{FF2B5EF4-FFF2-40B4-BE49-F238E27FC236}">
                <a16:creationId xmlns:a16="http://schemas.microsoft.com/office/drawing/2014/main" xmlns="" id="{02B3EF88-C74C-491F-B880-F16DBA161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59" y="2185190"/>
            <a:ext cx="1282278" cy="124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DDF04AF-0B22-4868-956A-D9E5DFD13F2A}"/>
              </a:ext>
            </a:extLst>
          </p:cNvPr>
          <p:cNvSpPr/>
          <p:nvPr/>
        </p:nvSpPr>
        <p:spPr>
          <a:xfrm>
            <a:off x="2240065" y="3108680"/>
            <a:ext cx="86659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Calisto MT"/>
                <a:ea typeface="Lustria"/>
                <a:cs typeface="Calisto MT"/>
                <a:sym typeface="Lustria"/>
              </a:rPr>
              <a:t>Do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Write about anything on your mind.</a:t>
            </a:r>
          </a:p>
          <a:p>
            <a:pPr>
              <a:defRPr/>
            </a:pPr>
            <a:endParaRPr lang="en-US" sz="2400" dirty="0">
              <a:solidFill>
                <a:sysClr val="windowText" lastClr="000000"/>
              </a:solidFill>
              <a:latin typeface="Calisto MT"/>
              <a:ea typeface="Lustria"/>
              <a:cs typeface="Calisto MT"/>
              <a:sym typeface="Lustria"/>
            </a:endParaRPr>
          </a:p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Calisto MT"/>
                <a:ea typeface="Lustria"/>
                <a:cs typeface="Calisto MT"/>
                <a:sym typeface="Lustria"/>
              </a:rPr>
              <a:t>Do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Focus on writing for the entire five minutes.</a:t>
            </a:r>
          </a:p>
          <a:p>
            <a:pPr>
              <a:defRPr/>
            </a:pPr>
            <a:endParaRPr lang="en-US" sz="2400" dirty="0">
              <a:solidFill>
                <a:sysClr val="windowText" lastClr="000000"/>
              </a:solidFill>
              <a:latin typeface="Calisto MT"/>
              <a:ea typeface="Lustria"/>
              <a:cs typeface="Calisto MT"/>
              <a:sym typeface="Lustria"/>
            </a:endParaRPr>
          </a:p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Calisto MT"/>
                <a:ea typeface="Lustria"/>
                <a:cs typeface="Calisto MT"/>
                <a:sym typeface="Lustria"/>
              </a:rPr>
              <a:t>Do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Keep your pen or pencil moving for the whole five minutes.</a:t>
            </a:r>
          </a:p>
          <a:p>
            <a:pPr>
              <a:defRPr/>
            </a:pPr>
            <a:endParaRPr lang="en-US" sz="2400" dirty="0">
              <a:solidFill>
                <a:sysClr val="windowText" lastClr="000000"/>
              </a:solidFill>
              <a:latin typeface="Calisto MT"/>
              <a:ea typeface="Lustria"/>
              <a:cs typeface="Calisto MT"/>
              <a:sym typeface="Lustria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Calisto MT"/>
                <a:ea typeface="Lustria"/>
                <a:cs typeface="Calisto MT"/>
                <a:sym typeface="Lustria"/>
              </a:rPr>
              <a:t>Don’t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Worry about conventions like spelling or punctuation.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5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3"/>
          <p:cNvSpPr/>
          <p:nvPr/>
        </p:nvSpPr>
        <p:spPr>
          <a:xfrm>
            <a:off x="1992702" y="2231561"/>
            <a:ext cx="8102511" cy="5776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algn="ctr"/>
            <a:r>
              <a:rPr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BRAINSTORM </a:t>
            </a:r>
          </a:p>
          <a:p>
            <a:pPr algn="ctr"/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algn="ctr"/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A popular song is one that has been heard by millions of people on the radio, Internet or television.</a:t>
            </a:r>
          </a:p>
          <a:p>
            <a:pPr algn="ctr"/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algn="ctr"/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In your journal, write down the </a:t>
            </a:r>
            <a:r>
              <a:rPr sz="2400" b="1" dirty="0">
                <a:latin typeface="Calisto MT"/>
                <a:ea typeface="Calisto MT"/>
                <a:cs typeface="Calisto MT"/>
                <a:sym typeface="Calisto MT"/>
              </a:rPr>
              <a:t>titles of as many popular songs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 as you can think of in one minute.</a:t>
            </a:r>
          </a:p>
          <a:p>
            <a:pPr algn="ctr"/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listo MT"/>
                <a:ea typeface="Calisto MT"/>
                <a:cs typeface="Calisto MT"/>
                <a:sym typeface="Calisto MT"/>
              </a:rPr>
              <a:t>Ready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…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listo MT"/>
                <a:ea typeface="Calisto MT"/>
                <a:cs typeface="Calisto MT"/>
                <a:sym typeface="Calisto MT"/>
              </a:rPr>
              <a:t>set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… </a:t>
            </a:r>
            <a:r>
              <a:rPr lang="en-US" sz="2400" b="1" dirty="0">
                <a:solidFill>
                  <a:srgbClr val="00B050"/>
                </a:solidFill>
                <a:latin typeface="Calisto MT"/>
                <a:ea typeface="Calisto MT"/>
                <a:cs typeface="Calisto MT"/>
                <a:sym typeface="Calisto MT"/>
              </a:rPr>
              <a:t>GO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!</a:t>
            </a:r>
          </a:p>
          <a:p>
            <a:pPr algn="ctr"/>
            <a:endParaRPr sz="2800"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pic>
        <p:nvPicPr>
          <p:cNvPr id="5" name="Picture 4" descr="Free Journal Writing Cliparts, Download Free Journal Writing Cliparts png  images, Free ClipArts on Clipart Library">
            <a:extLst>
              <a:ext uri="{FF2B5EF4-FFF2-40B4-BE49-F238E27FC236}">
                <a16:creationId xmlns:a16="http://schemas.microsoft.com/office/drawing/2014/main" xmlns="" id="{A7BF10C0-C532-4B2E-ACC4-A5AE1B9BD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1" y="2185190"/>
            <a:ext cx="1282278" cy="124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43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9"/>
          <p:cNvSpPr/>
          <p:nvPr/>
        </p:nvSpPr>
        <p:spPr>
          <a:xfrm>
            <a:off x="3203237" y="3020906"/>
            <a:ext cx="6450007" cy="3837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algn="l"/>
            <a:r>
              <a:rPr sz="2400" dirty="0">
                <a:solidFill>
                  <a:schemeClr val="tx1"/>
                </a:solidFill>
                <a:latin typeface="Calisto MT" panose="02040603050505030304" pitchFamily="18" charset="0"/>
                <a:ea typeface="Calisto MT"/>
                <a:cs typeface="Arial Narrow"/>
                <a:sym typeface="Calisto MT"/>
              </a:rPr>
              <a:t>Let’s look at a popular song:</a:t>
            </a:r>
            <a:endParaRPr lang="en-US" sz="2400" dirty="0">
              <a:solidFill>
                <a:schemeClr val="tx1"/>
              </a:solidFill>
              <a:latin typeface="Calisto MT" panose="02040603050505030304" pitchFamily="18" charset="0"/>
              <a:ea typeface="Calisto MT"/>
              <a:cs typeface="Arial Narrow"/>
              <a:sym typeface="Calisto MT"/>
            </a:endParaRPr>
          </a:p>
          <a:p>
            <a:pPr algn="l"/>
            <a:endParaRPr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What is the </a:t>
            </a:r>
            <a:r>
              <a:rPr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theme</a:t>
            </a:r>
            <a:r>
              <a:rPr sz="2400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of this song?</a:t>
            </a:r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endParaRPr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Is that</a:t>
            </a:r>
            <a:r>
              <a:rPr sz="2400" b="1" dirty="0"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theme</a:t>
            </a:r>
            <a:r>
              <a:rPr sz="2400" b="1" dirty="0"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reflected in the </a:t>
            </a:r>
            <a:r>
              <a:rPr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title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? How?</a:t>
            </a:r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endParaRPr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Is the </a:t>
            </a:r>
            <a:r>
              <a:rPr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title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 ever sung in the song?</a:t>
            </a:r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endParaRPr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In what part of the song does that happen?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endParaRPr sz="2400"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sp>
        <p:nvSpPr>
          <p:cNvPr id="5" name="Shape 47"/>
          <p:cNvSpPr/>
          <p:nvPr/>
        </p:nvSpPr>
        <p:spPr>
          <a:xfrm>
            <a:off x="1831802" y="1168992"/>
            <a:ext cx="8528396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endParaRPr sz="1900" dirty="0">
              <a:latin typeface="Calisto MT"/>
              <a:ea typeface="Calisto MT"/>
              <a:cs typeface="Calisto MT"/>
              <a:sym typeface="Calisto MT"/>
            </a:endParaRPr>
          </a:p>
          <a:p>
            <a:r>
              <a:rPr sz="3200" dirty="0">
                <a:latin typeface="Engravers MT"/>
                <a:ea typeface="Calisto MT"/>
                <a:cs typeface="Engravers MT"/>
                <a:sym typeface="Calisto MT"/>
              </a:rPr>
              <a:t> </a:t>
            </a:r>
            <a:endParaRPr lang="en-US" sz="3200" dirty="0">
              <a:latin typeface="Engravers MT"/>
              <a:ea typeface="Calisto MT"/>
              <a:cs typeface="Engravers MT"/>
              <a:sym typeface="Calisto MT"/>
            </a:endParaRPr>
          </a:p>
          <a:p>
            <a:pPr algn="ctr"/>
            <a:r>
              <a:rPr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ACTIVITY</a:t>
            </a:r>
            <a:r>
              <a:rPr sz="54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 </a:t>
            </a:r>
            <a:endParaRPr sz="3600" dirty="0">
              <a:solidFill>
                <a:srgbClr val="002060"/>
              </a:solidFill>
              <a:latin typeface="Engravers MT"/>
              <a:ea typeface="Engravers MT"/>
              <a:cs typeface="Engravers MT"/>
              <a:sym typeface="Engravers MT"/>
            </a:endParaRPr>
          </a:p>
          <a:p>
            <a:pPr algn="l"/>
            <a:endParaRPr u="sng"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D2EB52-7FB5-4AF0-947A-B4025442E7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784" y="1986637"/>
            <a:ext cx="1639017" cy="163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40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2"/>
          <p:cNvSpPr/>
          <p:nvPr/>
        </p:nvSpPr>
        <p:spPr>
          <a:xfrm>
            <a:off x="2379653" y="2172424"/>
            <a:ext cx="7383439" cy="805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normAutofit/>
          </a:bodyPr>
          <a:lstStyle>
            <a:lvl1pPr algn="l">
              <a:defRPr sz="33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en-US" sz="3600" b="0" dirty="0">
                <a:solidFill>
                  <a:srgbClr val="002060"/>
                </a:solidFill>
                <a:latin typeface="Engravers MT" panose="02090707080505020304" pitchFamily="18" charset="0"/>
              </a:rPr>
              <a:t>LISTEN</a:t>
            </a:r>
          </a:p>
          <a:p>
            <a:pPr algn="ctr">
              <a:defRPr sz="1800" b="0">
                <a:solidFill>
                  <a:srgbClr val="000000"/>
                </a:solidFill>
              </a:defRPr>
            </a:pPr>
            <a:endParaRPr lang="en-US" sz="2000" dirty="0">
              <a:solidFill>
                <a:srgbClr val="4472C4">
                  <a:lumMod val="50000"/>
                </a:srgbClr>
              </a:solidFill>
              <a:latin typeface="Engravers MT" panose="02090707080505020304" pitchFamily="18" charset="0"/>
            </a:endParaRPr>
          </a:p>
        </p:txBody>
      </p:sp>
      <p:pic>
        <p:nvPicPr>
          <p:cNvPr id="5" name="ontheroad.jpg">
            <a:hlinkClick r:id="rId3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716740" y="2977901"/>
            <a:ext cx="3789151" cy="351549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E8BB692-398D-164C-BA45-F778AF50DC03}"/>
              </a:ext>
            </a:extLst>
          </p:cNvPr>
          <p:cNvSpPr txBox="1"/>
          <p:nvPr/>
        </p:nvSpPr>
        <p:spPr>
          <a:xfrm>
            <a:off x="1724211" y="3407951"/>
            <a:ext cx="3804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alisto MT" panose="02040603050505030304" pitchFamily="18" charset="0"/>
              </a:rPr>
              <a:t>Written and performed by Willie Nelson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4D8C36-E80D-DE41-B951-A4CA16390914}"/>
              </a:ext>
            </a:extLst>
          </p:cNvPr>
          <p:cNvSpPr txBox="1"/>
          <p:nvPr/>
        </p:nvSpPr>
        <p:spPr>
          <a:xfrm>
            <a:off x="1800742" y="2884731"/>
            <a:ext cx="3651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listo MT" panose="02040603050505030304" pitchFamily="18" charset="77"/>
              </a:rPr>
              <a:t>“On the Road Again”</a:t>
            </a:r>
          </a:p>
        </p:txBody>
      </p:sp>
      <p:sp>
        <p:nvSpPr>
          <p:cNvPr id="6" name="Shape 73">
            <a:extLst>
              <a:ext uri="{FF2B5EF4-FFF2-40B4-BE49-F238E27FC236}">
                <a16:creationId xmlns:a16="http://schemas.microsoft.com/office/drawing/2014/main" xmlns="" id="{0CA02834-D986-4553-91BB-5902749586C3}"/>
              </a:ext>
            </a:extLst>
          </p:cNvPr>
          <p:cNvSpPr/>
          <p:nvPr/>
        </p:nvSpPr>
        <p:spPr>
          <a:xfrm>
            <a:off x="829751" y="3926979"/>
            <a:ext cx="5593685" cy="2077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SzPct val="100000"/>
              <a:defRPr sz="1800"/>
            </a:pPr>
            <a:r>
              <a:rPr lang="en-US" sz="2200" b="1" dirty="0">
                <a:latin typeface="Calisto MT"/>
                <a:ea typeface="Lustria"/>
                <a:cs typeface="Calisto MT"/>
                <a:sym typeface="Lustria"/>
              </a:rPr>
              <a:t>Discuss: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2200" dirty="0">
                <a:latin typeface="Calisto MT"/>
                <a:ea typeface="Lustria"/>
                <a:cs typeface="Calisto MT"/>
                <a:sym typeface="Lustria"/>
              </a:rPr>
              <a:t>What is the subject and what is the theme?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2200" dirty="0">
                <a:latin typeface="Calisto MT"/>
                <a:ea typeface="Lustria"/>
                <a:cs typeface="Calisto MT"/>
                <a:sym typeface="Lustria"/>
              </a:rPr>
              <a:t>What evidence from the song supports your position? </a:t>
            </a:r>
            <a:endParaRPr sz="2200" dirty="0">
              <a:latin typeface="Calisto MT"/>
              <a:ea typeface="Lustria"/>
              <a:cs typeface="Calisto MT"/>
              <a:sym typeface="Lustria"/>
            </a:endParaRPr>
          </a:p>
          <a:p>
            <a:pPr>
              <a:defRPr sz="1800"/>
            </a:pPr>
            <a:endParaRPr sz="2200" dirty="0">
              <a:latin typeface="Lustria"/>
              <a:ea typeface="Lustria"/>
              <a:cs typeface="Lustria"/>
              <a:sym typeface="Lustria"/>
            </a:endParaRPr>
          </a:p>
          <a:p>
            <a:pPr>
              <a:defRPr sz="1800"/>
            </a:pPr>
            <a:endParaRPr sz="2500" dirty="0"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7" name="Picture 4" descr="70,483 Headphone Illustrations &amp;amp; Clip Art - iStock">
            <a:hlinkClick r:id="rId3"/>
            <a:extLst>
              <a:ext uri="{FF2B5EF4-FFF2-40B4-BE49-F238E27FC236}">
                <a16:creationId xmlns:a16="http://schemas.microsoft.com/office/drawing/2014/main" xmlns="" id="{745C531B-117A-401A-91E5-C53D85D65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32" y="5511518"/>
            <a:ext cx="1254519" cy="125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xmlns="" id="{D2B9EB31-AA55-4CB6-8B25-696A51C1CB25}"/>
              </a:ext>
            </a:extLst>
          </p:cNvPr>
          <p:cNvSpPr/>
          <p:nvPr/>
        </p:nvSpPr>
        <p:spPr>
          <a:xfrm>
            <a:off x="2382515" y="5877167"/>
            <a:ext cx="257351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 here for the song.</a:t>
            </a:r>
          </a:p>
        </p:txBody>
      </p:sp>
      <p:pic>
        <p:nvPicPr>
          <p:cNvPr id="11" name="Picture 2" descr="flyer clipart - Clip Art Library">
            <a:extLst>
              <a:ext uri="{FF2B5EF4-FFF2-40B4-BE49-F238E27FC236}">
                <a16:creationId xmlns:a16="http://schemas.microsoft.com/office/drawing/2014/main" xmlns="" id="{E60E859C-7B18-4088-8B49-47D007283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3" y="2130139"/>
            <a:ext cx="1201616" cy="103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13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C12756-8863-43AA-9E63-665AC87D0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327" y="583330"/>
            <a:ext cx="4014975" cy="898327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xmlns="" id="{D226DDA9-0DD5-4F2C-857A-65093271A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70" y="1695786"/>
            <a:ext cx="4783345" cy="4129720"/>
          </a:xfrm>
          <a:prstGeom prst="rect">
            <a:avLst/>
          </a:prstGeom>
        </p:spPr>
      </p:pic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xmlns="" id="{D7A52ED6-00B8-4F44-B945-CDB408043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5" y="1689722"/>
            <a:ext cx="4813054" cy="427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0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2">
            <a:extLst>
              <a:ext uri="{FF2B5EF4-FFF2-40B4-BE49-F238E27FC236}">
                <a16:creationId xmlns:a16="http://schemas.microsoft.com/office/drawing/2014/main" xmlns="" id="{536DC6DE-E906-40FE-BC5D-85D3CCEB3DCC}"/>
              </a:ext>
            </a:extLst>
          </p:cNvPr>
          <p:cNvSpPr/>
          <p:nvPr/>
        </p:nvSpPr>
        <p:spPr>
          <a:xfrm>
            <a:off x="2404280" y="2261165"/>
            <a:ext cx="7383439" cy="793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normAutofit/>
          </a:bodyPr>
          <a:lstStyle>
            <a:lvl1pPr algn="l">
              <a:defRPr sz="33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en-US" sz="3600" b="0" dirty="0">
                <a:solidFill>
                  <a:srgbClr val="002060"/>
                </a:solidFill>
                <a:latin typeface="Engravers MT" panose="02090707080505020304" pitchFamily="18" charset="0"/>
              </a:rPr>
              <a:t>Discuss</a:t>
            </a:r>
          </a:p>
          <a:p>
            <a:pPr algn="ctr">
              <a:defRPr sz="1800" b="0">
                <a:solidFill>
                  <a:srgbClr val="000000"/>
                </a:solidFill>
              </a:defRPr>
            </a:pPr>
            <a:endParaRPr lang="en-US" sz="2000" dirty="0">
              <a:solidFill>
                <a:srgbClr val="4472C4">
                  <a:lumMod val="50000"/>
                </a:srgbClr>
              </a:solidFill>
              <a:latin typeface="Engravers MT" panose="02090707080505020304" pitchFamily="18" charset="0"/>
            </a:endParaRPr>
          </a:p>
        </p:txBody>
      </p:sp>
      <p:sp>
        <p:nvSpPr>
          <p:cNvPr id="7" name="Shape 55">
            <a:extLst>
              <a:ext uri="{FF2B5EF4-FFF2-40B4-BE49-F238E27FC236}">
                <a16:creationId xmlns:a16="http://schemas.microsoft.com/office/drawing/2014/main" xmlns="" id="{49FC87BF-98E7-411D-B21F-F2109F0C0A99}"/>
              </a:ext>
            </a:extLst>
          </p:cNvPr>
          <p:cNvSpPr/>
          <p:nvPr/>
        </p:nvSpPr>
        <p:spPr>
          <a:xfrm>
            <a:off x="2767942" y="2946902"/>
            <a:ext cx="7857617" cy="501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algn="ctr"/>
            <a:endParaRPr sz="2000" b="1" dirty="0">
              <a:solidFill>
                <a:srgbClr val="AC0004"/>
              </a:solidFill>
              <a:latin typeface="Arial Narrow"/>
              <a:ea typeface="Calisto MT"/>
              <a:cs typeface="Arial Narrow"/>
              <a:sym typeface="Calisto MT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sz="2000" dirty="0">
                <a:latin typeface="Calisto MT"/>
                <a:ea typeface="Calisto MT"/>
                <a:cs typeface="Calisto MT"/>
                <a:sym typeface="Calisto MT"/>
              </a:rPr>
              <a:t>What is the </a:t>
            </a:r>
            <a:r>
              <a:rPr lang="en-US" sz="20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subject </a:t>
            </a:r>
            <a:r>
              <a:rPr sz="2000" dirty="0">
                <a:latin typeface="Calisto MT"/>
                <a:ea typeface="Calisto MT"/>
                <a:cs typeface="Calisto MT"/>
                <a:sym typeface="Calisto MT"/>
              </a:rPr>
              <a:t>of this song?</a:t>
            </a:r>
            <a:endParaRPr lang="en-US" sz="20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sz="1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sz="2000" dirty="0">
                <a:latin typeface="Calisto MT"/>
                <a:ea typeface="Calisto MT"/>
                <a:cs typeface="Calisto MT"/>
                <a:sym typeface="Calisto MT"/>
              </a:rPr>
              <a:t>What evidence from the song supports your position?</a:t>
            </a:r>
            <a:endParaRPr lang="en-US" sz="20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sz="1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sz="2000" dirty="0">
                <a:latin typeface="Calisto MT"/>
                <a:ea typeface="Calisto MT"/>
                <a:cs typeface="Calisto MT"/>
                <a:sym typeface="Calisto MT"/>
              </a:rPr>
              <a:t>The</a:t>
            </a:r>
            <a:r>
              <a:rPr lang="en-US" sz="2000" dirty="0"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000" dirty="0"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theme</a:t>
            </a:r>
            <a:r>
              <a:rPr lang="en-US" sz="2000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000" dirty="0">
                <a:latin typeface="Calisto MT"/>
                <a:ea typeface="Calisto MT"/>
                <a:cs typeface="Calisto MT"/>
                <a:sym typeface="Calisto MT"/>
              </a:rPr>
              <a:t>is </a:t>
            </a:r>
            <a:r>
              <a:rPr lang="en-US" sz="2000" dirty="0">
                <a:latin typeface="Calisto MT"/>
                <a:ea typeface="Calisto MT"/>
                <a:cs typeface="Calisto MT"/>
                <a:sym typeface="Calisto MT"/>
              </a:rPr>
              <a:t>the message of the song</a:t>
            </a:r>
            <a:r>
              <a:rPr sz="2000" dirty="0">
                <a:latin typeface="Calisto MT"/>
                <a:ea typeface="Calisto MT"/>
                <a:cs typeface="Calisto MT"/>
                <a:sym typeface="Calisto MT"/>
              </a:rPr>
              <a:t>.</a:t>
            </a:r>
            <a:r>
              <a:rPr lang="en-US" sz="2000" dirty="0"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000" dirty="0">
                <a:latin typeface="Calisto MT"/>
                <a:ea typeface="Calisto MT"/>
                <a:cs typeface="Calisto MT"/>
                <a:sym typeface="Calisto MT"/>
              </a:rPr>
              <a:t>What is the </a:t>
            </a:r>
            <a:r>
              <a:rPr sz="20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theme</a:t>
            </a:r>
            <a:r>
              <a:rPr sz="2000" dirty="0">
                <a:latin typeface="Calisto MT"/>
                <a:ea typeface="Calisto MT"/>
                <a:cs typeface="Calisto MT"/>
                <a:sym typeface="Calisto MT"/>
              </a:rPr>
              <a:t>?</a:t>
            </a:r>
            <a:endParaRPr lang="en-US" sz="20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sz="1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sz="2000" dirty="0">
                <a:latin typeface="Calisto MT"/>
                <a:ea typeface="Calisto MT"/>
                <a:cs typeface="Calisto MT"/>
                <a:sym typeface="Calisto MT"/>
              </a:rPr>
              <a:t>What evidence from the song supports your position?</a:t>
            </a:r>
            <a:endParaRPr lang="en-US" sz="20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sz="1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sz="2000" dirty="0">
                <a:latin typeface="Calisto MT"/>
                <a:ea typeface="Calisto MT"/>
                <a:cs typeface="Calisto MT"/>
                <a:sym typeface="Calisto MT"/>
              </a:rPr>
              <a:t>What do the lyrics imply about how Willie Nelson feels when he is not on the road?</a:t>
            </a:r>
            <a:endParaRPr lang="en-US" sz="20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sz="1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sz="2000" dirty="0">
                <a:latin typeface="Calisto MT"/>
                <a:ea typeface="Calisto MT"/>
                <a:cs typeface="Calisto MT"/>
                <a:sym typeface="Calisto MT"/>
              </a:rPr>
              <a:t>What evidence from the song makes you think so?</a:t>
            </a:r>
          </a:p>
          <a:p>
            <a:pPr algn="ctr"/>
            <a:endParaRPr sz="2900" dirty="0">
              <a:latin typeface="Calisto MT"/>
              <a:ea typeface="Calisto MT"/>
              <a:cs typeface="Calisto MT"/>
              <a:sym typeface="Calisto MT"/>
            </a:endParaRPr>
          </a:p>
          <a:p>
            <a:pPr algn="ctr"/>
            <a:endParaRPr sz="29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160421" indent="-160421" algn="ctr">
              <a:buSzPct val="100000"/>
              <a:buFontTx/>
              <a:buChar char="•"/>
            </a:pPr>
            <a:endParaRPr sz="2900"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99A8962-AD88-4769-8991-51BC831EF596}"/>
              </a:ext>
            </a:extLst>
          </p:cNvPr>
          <p:cNvSpPr/>
          <p:nvPr/>
        </p:nvSpPr>
        <p:spPr>
          <a:xfrm>
            <a:off x="3630978" y="4193122"/>
            <a:ext cx="755827" cy="38015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1BBFF22-0E84-4735-A1B4-8AA79E33F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289" y="2009271"/>
            <a:ext cx="2122991" cy="129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5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nimBg="1" advAuto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2"/>
          <p:cNvSpPr/>
          <p:nvPr/>
        </p:nvSpPr>
        <p:spPr>
          <a:xfrm>
            <a:off x="2404280" y="2119229"/>
            <a:ext cx="7383439" cy="805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normAutofit/>
          </a:bodyPr>
          <a:lstStyle>
            <a:lvl1pPr algn="l">
              <a:defRPr sz="33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en-US" sz="3600" b="0" dirty="0">
                <a:solidFill>
                  <a:srgbClr val="002060"/>
                </a:solidFill>
                <a:latin typeface="Engravers MT" panose="02090707080505020304" pitchFamily="18" charset="0"/>
              </a:rPr>
              <a:t>LISTEN</a:t>
            </a:r>
          </a:p>
          <a:p>
            <a:pPr algn="ctr">
              <a:defRPr sz="1800" b="0">
                <a:solidFill>
                  <a:srgbClr val="000000"/>
                </a:solidFill>
              </a:defRPr>
            </a:pPr>
            <a:endParaRPr lang="en-US" sz="2000" dirty="0">
              <a:solidFill>
                <a:srgbClr val="4472C4">
                  <a:lumMod val="50000"/>
                </a:srgbClr>
              </a:solidFill>
              <a:latin typeface="Engravers MT" panose="020907070805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E8BB692-398D-164C-BA45-F778AF50DC03}"/>
              </a:ext>
            </a:extLst>
          </p:cNvPr>
          <p:cNvSpPr txBox="1"/>
          <p:nvPr/>
        </p:nvSpPr>
        <p:spPr>
          <a:xfrm>
            <a:off x="1135850" y="3355828"/>
            <a:ext cx="5197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atin typeface="Calisto MT" panose="02040603050505030304" pitchFamily="18" charset="0"/>
              </a:rPr>
              <a:t>Written by Paul </a:t>
            </a:r>
            <a:r>
              <a:rPr lang="en-US" sz="1800" i="1" dirty="0" smtClean="0">
                <a:latin typeface="Calisto MT" panose="02040603050505030304" pitchFamily="18" charset="0"/>
              </a:rPr>
              <a:t>Overstreet </a:t>
            </a:r>
            <a:r>
              <a:rPr lang="en-US" sz="1800" i="1" dirty="0">
                <a:latin typeface="Calisto MT" panose="02040603050505030304" pitchFamily="18" charset="0"/>
              </a:rPr>
              <a:t>and Don Schlitz</a:t>
            </a:r>
          </a:p>
          <a:p>
            <a:pPr algn="ctr"/>
            <a:r>
              <a:rPr lang="en-US" sz="1800" i="1" dirty="0">
                <a:latin typeface="Calisto MT" panose="02040603050505030304" pitchFamily="18" charset="0"/>
              </a:rPr>
              <a:t>Performed by Randy Travis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4D8C36-E80D-DE41-B951-A4CA16390914}"/>
              </a:ext>
            </a:extLst>
          </p:cNvPr>
          <p:cNvSpPr txBox="1"/>
          <p:nvPr/>
        </p:nvSpPr>
        <p:spPr>
          <a:xfrm>
            <a:off x="1532195" y="2868952"/>
            <a:ext cx="4430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latinLnBrk="1" hangingPunct="0">
              <a:defRPr/>
            </a:pPr>
            <a:r>
              <a:rPr lang="en-US" sz="2800" b="1" dirty="0">
                <a:solidFill>
                  <a:srgbClr val="203864"/>
                </a:solidFill>
                <a:latin typeface="Calisto MT" panose="02040603050505030304" pitchFamily="18" charset="0"/>
              </a:rPr>
              <a:t>“Forever and Ever, Amen”</a:t>
            </a:r>
          </a:p>
        </p:txBody>
      </p:sp>
      <p:sp>
        <p:nvSpPr>
          <p:cNvPr id="6" name="Shape 73">
            <a:extLst>
              <a:ext uri="{FF2B5EF4-FFF2-40B4-BE49-F238E27FC236}">
                <a16:creationId xmlns:a16="http://schemas.microsoft.com/office/drawing/2014/main" xmlns="" id="{0CA02834-D986-4553-91BB-5902749586C3}"/>
              </a:ext>
            </a:extLst>
          </p:cNvPr>
          <p:cNvSpPr/>
          <p:nvPr/>
        </p:nvSpPr>
        <p:spPr>
          <a:xfrm>
            <a:off x="937732" y="4086142"/>
            <a:ext cx="5593685" cy="2077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SzPct val="100000"/>
              <a:defRPr sz="1800"/>
            </a:pPr>
            <a:r>
              <a:rPr lang="en-US" sz="2200" b="1" dirty="0">
                <a:latin typeface="Calisto MT"/>
                <a:ea typeface="Lustria"/>
                <a:cs typeface="Calisto MT"/>
                <a:sym typeface="Lustria"/>
              </a:rPr>
              <a:t>Discuss: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2200" dirty="0">
                <a:latin typeface="Calisto MT"/>
                <a:ea typeface="Lustria"/>
                <a:cs typeface="Calisto MT"/>
                <a:sym typeface="Lustria"/>
              </a:rPr>
              <a:t>What is the subject and what is the theme?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2200" dirty="0">
                <a:latin typeface="Calisto MT"/>
                <a:ea typeface="Lustria"/>
                <a:cs typeface="Calisto MT"/>
                <a:sym typeface="Lustria"/>
              </a:rPr>
              <a:t>What evidence from the song supports your position? </a:t>
            </a:r>
            <a:endParaRPr sz="2200" dirty="0">
              <a:latin typeface="Calisto MT"/>
              <a:ea typeface="Lustria"/>
              <a:cs typeface="Calisto MT"/>
              <a:sym typeface="Lustria"/>
            </a:endParaRPr>
          </a:p>
          <a:p>
            <a:pPr>
              <a:defRPr sz="1800"/>
            </a:pPr>
            <a:endParaRPr sz="2200" dirty="0">
              <a:latin typeface="Lustria"/>
              <a:ea typeface="Lustria"/>
              <a:cs typeface="Lustria"/>
              <a:sym typeface="Lustria"/>
            </a:endParaRPr>
          </a:p>
          <a:p>
            <a:pPr>
              <a:defRPr sz="1800"/>
            </a:pPr>
            <a:endParaRPr sz="2500" dirty="0"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7" name="Picture 4" descr="70,483 Headphone Illustrations &amp;amp; Clip Art - iStock">
            <a:hlinkClick r:id="rId3"/>
            <a:extLst>
              <a:ext uri="{FF2B5EF4-FFF2-40B4-BE49-F238E27FC236}">
                <a16:creationId xmlns:a16="http://schemas.microsoft.com/office/drawing/2014/main" xmlns="" id="{745C531B-117A-401A-91E5-C53D85D65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41" y="5536374"/>
            <a:ext cx="1254519" cy="125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xmlns="" id="{D2B9EB31-AA55-4CB6-8B25-696A51C1CB25}"/>
              </a:ext>
            </a:extLst>
          </p:cNvPr>
          <p:cNvSpPr/>
          <p:nvPr/>
        </p:nvSpPr>
        <p:spPr>
          <a:xfrm>
            <a:off x="2460850" y="5902024"/>
            <a:ext cx="257351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 here for the song.</a:t>
            </a:r>
          </a:p>
        </p:txBody>
      </p:sp>
      <p:pic>
        <p:nvPicPr>
          <p:cNvPr id="11" name="Picture 2" descr="flyer clipart - Clip Art Library">
            <a:extLst>
              <a:ext uri="{FF2B5EF4-FFF2-40B4-BE49-F238E27FC236}">
                <a16:creationId xmlns:a16="http://schemas.microsoft.com/office/drawing/2014/main" xmlns="" id="{E60E859C-7B18-4088-8B49-47D007283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3" y="2100271"/>
            <a:ext cx="1201616" cy="103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andy-Travis-Forever-And-Ever-94058.jpg">
            <a:hlinkClick r:id="rId6"/>
            <a:extLst>
              <a:ext uri="{FF2B5EF4-FFF2-40B4-BE49-F238E27FC236}">
                <a16:creationId xmlns:a16="http://schemas.microsoft.com/office/drawing/2014/main" xmlns="" id="{EE52845D-236C-4CCB-A8E0-C0283F718678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580" y="2977901"/>
            <a:ext cx="3882407" cy="366769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2321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BB28E7FD-F0D2-4846-ADC2-126D486A3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6" y="1687740"/>
            <a:ext cx="4980858" cy="454137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xmlns="" id="{52F1D880-38F4-405C-A8E1-C704F6838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21" y="1667764"/>
            <a:ext cx="5193943" cy="4581323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B11B14AC-D641-44E0-9C0C-422AE4E9B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961" y="457201"/>
            <a:ext cx="4732077" cy="9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66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471</Words>
  <Application>Microsoft Office PowerPoint</Application>
  <PresentationFormat>Widescreen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Calisto MT</vt:lpstr>
      <vt:lpstr>Engravers MT</vt:lpstr>
      <vt:lpstr>Lustria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Trisha Marks</dc:creator>
  <cp:lastModifiedBy>Aaron Helvig</cp:lastModifiedBy>
  <cp:revision>16</cp:revision>
  <dcterms:created xsi:type="dcterms:W3CDTF">2020-07-24T15:28:26Z</dcterms:created>
  <dcterms:modified xsi:type="dcterms:W3CDTF">2022-05-19T18:01:24Z</dcterms:modified>
</cp:coreProperties>
</file>