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  <p:sldId id="262" r:id="rId6"/>
    <p:sldId id="267" r:id="rId7"/>
    <p:sldId id="264" r:id="rId8"/>
    <p:sldId id="268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33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9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0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2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3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9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2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7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7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A4F2-4DDE-4D28-99F8-402263DC527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1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A4F2-4DDE-4D28-99F8-402263DC5278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64334-4DF3-4A85-A90D-FE783A33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4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325252355/8101bcfcbe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meo.com/668354327/21246bff2a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7"/>
          <p:cNvSpPr/>
          <p:nvPr/>
        </p:nvSpPr>
        <p:spPr>
          <a:xfrm>
            <a:off x="2173690" y="2354687"/>
            <a:ext cx="8057684" cy="1975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algn="ctr"/>
            <a:r>
              <a:rPr sz="3600" dirty="0">
                <a:solidFill>
                  <a:srgbClr val="002060"/>
                </a:solidFill>
                <a:latin typeface="Engravers MT"/>
                <a:ea typeface="Engravers MT"/>
                <a:cs typeface="Engravers MT"/>
                <a:sym typeface="Engravers MT"/>
              </a:rPr>
              <a:t>RHYTHM AND SYLLABLES</a:t>
            </a:r>
            <a:endParaRPr lang="en-US" sz="2000" dirty="0">
              <a:solidFill>
                <a:srgbClr val="002060"/>
              </a:solidFill>
              <a:latin typeface="Engravers MT"/>
              <a:ea typeface="Engravers MT"/>
              <a:cs typeface="Engravers MT"/>
              <a:sym typeface="Engravers MT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  <a:ea typeface="Arial Narrow"/>
                <a:cs typeface="Arial Narrow"/>
                <a:sym typeface="Engravers MT"/>
              </a:rPr>
              <a:t>Lesson 5 | Grades 3-6</a:t>
            </a:r>
            <a:endParaRPr sz="2400" dirty="0">
              <a:solidFill>
                <a:schemeClr val="tx1"/>
              </a:solidFill>
              <a:latin typeface="Calisto MT" panose="02040603050505030304" pitchFamily="18" charset="0"/>
              <a:ea typeface="Arial Narrow"/>
              <a:cs typeface="Arial Narrow"/>
              <a:sym typeface="Arial Narrow"/>
            </a:endParaRPr>
          </a:p>
          <a:p>
            <a:pPr algn="l"/>
            <a:endParaRPr dirty="0">
              <a:latin typeface="Calisto MT"/>
              <a:ea typeface="Calisto MT"/>
              <a:cs typeface="Calisto MT"/>
              <a:sym typeface="Calisto MT"/>
            </a:endParaRPr>
          </a:p>
          <a:p>
            <a:endParaRPr sz="1600" b="1" dirty="0">
              <a:solidFill>
                <a:srgbClr val="C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2631" y="3342392"/>
            <a:ext cx="4559802" cy="227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764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0"/>
          <p:cNvSpPr/>
          <p:nvPr/>
        </p:nvSpPr>
        <p:spPr>
          <a:xfrm>
            <a:off x="1833701" y="1747162"/>
            <a:ext cx="8186600" cy="3290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92500" lnSpcReduction="20000"/>
          </a:bodyPr>
          <a:lstStyle/>
          <a:p>
            <a:endParaRPr lang="en-US" sz="3900" dirty="0">
              <a:solidFill>
                <a:srgbClr val="AA0000"/>
              </a:solidFill>
              <a:latin typeface="Engravers MT"/>
              <a:ea typeface="Engravers MT"/>
              <a:cs typeface="Engravers MT"/>
              <a:sym typeface="Engravers MT"/>
            </a:endParaRPr>
          </a:p>
          <a:p>
            <a:pPr algn="ctr"/>
            <a:r>
              <a:rPr sz="3900" dirty="0">
                <a:solidFill>
                  <a:srgbClr val="002060"/>
                </a:solidFill>
                <a:latin typeface="Engravers MT"/>
                <a:ea typeface="Engravers MT"/>
                <a:cs typeface="Engravers MT"/>
                <a:sym typeface="Engravers MT"/>
              </a:rPr>
              <a:t>HOMEWORK</a:t>
            </a:r>
            <a:endParaRPr lang="en-US" sz="3900" dirty="0">
              <a:solidFill>
                <a:srgbClr val="002060"/>
              </a:solidFill>
              <a:latin typeface="Engravers MT"/>
              <a:ea typeface="Engravers MT"/>
              <a:cs typeface="Engravers MT"/>
              <a:sym typeface="Engravers MT"/>
            </a:endParaRPr>
          </a:p>
          <a:p>
            <a:endParaRPr lang="en-US" sz="2200" b="1" u="sng" dirty="0">
              <a:solidFill>
                <a:srgbClr val="C00000"/>
              </a:solidFill>
              <a:latin typeface="Calisto MT" panose="02040603050505030304" pitchFamily="18" charset="0"/>
              <a:ea typeface="Engravers MT"/>
              <a:cs typeface="Engravers MT"/>
              <a:sym typeface="Engravers MT"/>
            </a:endParaRPr>
          </a:p>
          <a:p>
            <a:pPr algn="ctr"/>
            <a:r>
              <a:rPr lang="en-US" sz="2600" b="1" dirty="0">
                <a:latin typeface="Calisto MT" panose="02040603050505030304" pitchFamily="18" charset="0"/>
                <a:ea typeface="Engravers MT"/>
                <a:cs typeface="Engravers MT"/>
                <a:sym typeface="Engravers MT"/>
              </a:rPr>
              <a:t>Journal Entry</a:t>
            </a:r>
            <a:endParaRPr sz="2600" b="1" dirty="0">
              <a:latin typeface="Calisto MT" panose="02040603050505030304" pitchFamily="18" charset="0"/>
              <a:ea typeface="Engravers MT"/>
              <a:cs typeface="Engravers MT"/>
              <a:sym typeface="Engravers MT"/>
            </a:endParaRPr>
          </a:p>
          <a:p>
            <a:pPr algn="ctr"/>
            <a:r>
              <a:rPr sz="2000" b="1" dirty="0">
                <a:solidFill>
                  <a:srgbClr val="C00000"/>
                </a:solidFill>
                <a:latin typeface="Engravers MT"/>
                <a:ea typeface="Engravers MT"/>
                <a:cs typeface="Engravers MT"/>
                <a:sym typeface="Engravers MT"/>
              </a:rPr>
              <a:t>  </a:t>
            </a:r>
            <a:endParaRPr sz="2000" b="1" dirty="0">
              <a:solidFill>
                <a:srgbClr val="C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r>
              <a:rPr sz="2600" dirty="0">
                <a:latin typeface="Calisto MT"/>
                <a:ea typeface="Calisto MT"/>
                <a:cs typeface="Calisto MT"/>
                <a:sym typeface="Calisto MT"/>
              </a:rPr>
              <a:t>Write a part of a song that uses what you learned today about rhythm and syllables.  </a:t>
            </a:r>
            <a:endParaRPr lang="en-US" sz="2600" dirty="0">
              <a:latin typeface="Calisto MT"/>
              <a:ea typeface="Calisto MT"/>
              <a:cs typeface="Calisto MT"/>
              <a:sym typeface="Calisto MT"/>
            </a:endParaRPr>
          </a:p>
          <a:p>
            <a:endParaRPr lang="en-US" sz="2600" dirty="0">
              <a:latin typeface="Calisto MT"/>
              <a:ea typeface="Calisto MT"/>
              <a:cs typeface="Calisto MT"/>
              <a:sym typeface="Calisto MT"/>
            </a:endParaRPr>
          </a:p>
          <a:p>
            <a:pPr>
              <a:defRPr/>
            </a:pPr>
            <a:r>
              <a:rPr lang="en-US" sz="2600" dirty="0">
                <a:latin typeface="Calisto MT"/>
                <a:ea typeface="Calisto MT"/>
                <a:cs typeface="Calisto MT"/>
              </a:rPr>
              <a:t>Your verse or chorus should have four lines and should follow one of these syllable patterns:</a:t>
            </a:r>
            <a:endParaRPr sz="2600" dirty="0">
              <a:latin typeface="Calisto MT"/>
              <a:ea typeface="Calisto MT"/>
              <a:cs typeface="Calisto MT"/>
              <a:sym typeface="Calisto MT"/>
            </a:endParaRPr>
          </a:p>
        </p:txBody>
      </p:sp>
      <p:sp>
        <p:nvSpPr>
          <p:cNvPr id="5" name="Shape 72"/>
          <p:cNvSpPr/>
          <p:nvPr/>
        </p:nvSpPr>
        <p:spPr>
          <a:xfrm>
            <a:off x="2036801" y="4681056"/>
            <a:ext cx="2666716" cy="1540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200" tIns="457200" rIns="457200" bIns="457200">
            <a:noAutofit/>
          </a:bodyPr>
          <a:lstStyle/>
          <a:p>
            <a:r>
              <a:rPr dirty="0">
                <a:latin typeface="Calisto MT"/>
                <a:ea typeface="Calisto MT"/>
                <a:cs typeface="Calisto MT"/>
                <a:sym typeface="Calisto MT"/>
              </a:rPr>
              <a:t>Option A:</a:t>
            </a:r>
          </a:p>
          <a:p>
            <a:r>
              <a:rPr dirty="0">
                <a:latin typeface="Calisto MT"/>
                <a:ea typeface="Calisto MT"/>
                <a:cs typeface="Calisto MT"/>
                <a:sym typeface="Calisto MT"/>
              </a:rPr>
              <a:t>Line 1: 8 syllables</a:t>
            </a:r>
          </a:p>
          <a:p>
            <a:r>
              <a:rPr dirty="0">
                <a:latin typeface="Calisto MT"/>
                <a:ea typeface="Calisto MT"/>
                <a:cs typeface="Calisto MT"/>
                <a:sym typeface="Calisto MT"/>
              </a:rPr>
              <a:t>Line 2: 8 syllables</a:t>
            </a:r>
          </a:p>
          <a:p>
            <a:r>
              <a:rPr dirty="0">
                <a:latin typeface="Calisto MT"/>
                <a:ea typeface="Calisto MT"/>
                <a:cs typeface="Calisto MT"/>
                <a:sym typeface="Calisto MT"/>
              </a:rPr>
              <a:t>Line 3: 8 syllables</a:t>
            </a:r>
          </a:p>
          <a:p>
            <a:r>
              <a:rPr dirty="0">
                <a:latin typeface="Calisto MT"/>
                <a:ea typeface="Calisto MT"/>
                <a:cs typeface="Calisto MT"/>
                <a:sym typeface="Calisto MT"/>
              </a:rPr>
              <a:t>Line 4: 8 syllables</a:t>
            </a:r>
          </a:p>
        </p:txBody>
      </p:sp>
      <p:sp>
        <p:nvSpPr>
          <p:cNvPr id="6" name="Shape 73"/>
          <p:cNvSpPr/>
          <p:nvPr/>
        </p:nvSpPr>
        <p:spPr>
          <a:xfrm>
            <a:off x="4776221" y="5177442"/>
            <a:ext cx="2666716" cy="237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normAutofit/>
          </a:bodyPr>
          <a:lstStyle/>
          <a:p>
            <a:r>
              <a:rPr dirty="0">
                <a:latin typeface="Calisto MT"/>
                <a:ea typeface="Calisto MT"/>
                <a:cs typeface="Calisto MT"/>
                <a:sym typeface="Calisto MT"/>
              </a:rPr>
              <a:t>Option B:</a:t>
            </a:r>
          </a:p>
          <a:p>
            <a:r>
              <a:rPr dirty="0">
                <a:latin typeface="Calisto MT"/>
                <a:ea typeface="Calisto MT"/>
                <a:cs typeface="Calisto MT"/>
                <a:sym typeface="Calisto MT"/>
              </a:rPr>
              <a:t>Line 1: 6 syllables</a:t>
            </a:r>
          </a:p>
          <a:p>
            <a:r>
              <a:rPr dirty="0">
                <a:latin typeface="Calisto MT"/>
                <a:ea typeface="Calisto MT"/>
                <a:cs typeface="Calisto MT"/>
                <a:sym typeface="Calisto MT"/>
              </a:rPr>
              <a:t>Line 2: 8 syllables</a:t>
            </a:r>
          </a:p>
          <a:p>
            <a:r>
              <a:rPr dirty="0">
                <a:latin typeface="Calisto MT"/>
                <a:ea typeface="Calisto MT"/>
                <a:cs typeface="Calisto MT"/>
                <a:sym typeface="Calisto MT"/>
              </a:rPr>
              <a:t>Line 3: 6 syllables</a:t>
            </a:r>
          </a:p>
          <a:p>
            <a:r>
              <a:rPr dirty="0">
                <a:latin typeface="Calisto MT"/>
                <a:ea typeface="Calisto MT"/>
                <a:cs typeface="Calisto MT"/>
                <a:sym typeface="Calisto MT"/>
              </a:rPr>
              <a:t>Line 4: 8 syllables</a:t>
            </a:r>
          </a:p>
        </p:txBody>
      </p:sp>
      <p:sp>
        <p:nvSpPr>
          <p:cNvPr id="7" name="Shape 74"/>
          <p:cNvSpPr/>
          <p:nvPr/>
        </p:nvSpPr>
        <p:spPr>
          <a:xfrm>
            <a:off x="7101573" y="5177443"/>
            <a:ext cx="2666716" cy="237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normAutofit/>
          </a:bodyPr>
          <a:lstStyle/>
          <a:p>
            <a:r>
              <a:rPr dirty="0">
                <a:latin typeface="Calisto MT"/>
                <a:ea typeface="Calisto MT"/>
                <a:cs typeface="Calisto MT"/>
                <a:sym typeface="Calisto MT"/>
              </a:rPr>
              <a:t>Option C:</a:t>
            </a:r>
          </a:p>
          <a:p>
            <a:r>
              <a:rPr dirty="0">
                <a:latin typeface="Calisto MT"/>
                <a:ea typeface="Calisto MT"/>
                <a:cs typeface="Calisto MT"/>
                <a:sym typeface="Calisto MT"/>
              </a:rPr>
              <a:t>Line 1: 6 syllables</a:t>
            </a:r>
          </a:p>
          <a:p>
            <a:r>
              <a:rPr dirty="0">
                <a:latin typeface="Calisto MT"/>
                <a:ea typeface="Calisto MT"/>
                <a:cs typeface="Calisto MT"/>
                <a:sym typeface="Calisto MT"/>
              </a:rPr>
              <a:t>Line 2: 6 syllables</a:t>
            </a:r>
          </a:p>
          <a:p>
            <a:r>
              <a:rPr dirty="0">
                <a:latin typeface="Calisto MT"/>
                <a:ea typeface="Calisto MT"/>
                <a:cs typeface="Calisto MT"/>
                <a:sym typeface="Calisto MT"/>
              </a:rPr>
              <a:t>Line 3: 6 syllables</a:t>
            </a:r>
          </a:p>
          <a:p>
            <a:r>
              <a:rPr dirty="0">
                <a:latin typeface="Calisto MT"/>
                <a:ea typeface="Calisto MT"/>
                <a:cs typeface="Calisto MT"/>
                <a:sym typeface="Calisto MT"/>
              </a:rPr>
              <a:t>Line 4: 8 syllables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889" y="2037176"/>
            <a:ext cx="1293172" cy="123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40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4"/>
          <p:cNvSpPr/>
          <p:nvPr/>
        </p:nvSpPr>
        <p:spPr>
          <a:xfrm>
            <a:off x="4309068" y="1649078"/>
            <a:ext cx="3877021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3300" b="1">
                <a:solidFill>
                  <a:srgbClr val="C0000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endParaRPr lang="en-US" b="0" dirty="0">
              <a:latin typeface="Engravers MT"/>
              <a:cs typeface="Engravers MT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endParaRPr lang="en-US" sz="1800" b="0" dirty="0">
              <a:latin typeface="Engravers MT"/>
              <a:cs typeface="Engravers MT"/>
            </a:endParaRPr>
          </a:p>
          <a:p>
            <a:pPr lvl="0" algn="l">
              <a:defRPr sz="1800" b="0">
                <a:solidFill>
                  <a:srgbClr val="000000"/>
                </a:solidFill>
              </a:defRPr>
            </a:pPr>
            <a:r>
              <a:rPr sz="3600" b="0" dirty="0">
                <a:solidFill>
                  <a:srgbClr val="002060"/>
                </a:solidFill>
                <a:latin typeface="Engravers MT"/>
                <a:cs typeface="Engravers MT"/>
              </a:rPr>
              <a:t>FREE WRITE</a:t>
            </a:r>
          </a:p>
        </p:txBody>
      </p:sp>
      <p:pic>
        <p:nvPicPr>
          <p:cNvPr id="7" name="Picture 6" descr="Free Journal Writing Cliparts, Download Free Journal Writing Cliparts png  images, Free ClipArts on Clipart Library">
            <a:extLst>
              <a:ext uri="{FF2B5EF4-FFF2-40B4-BE49-F238E27FC236}">
                <a16:creationId xmlns:a16="http://schemas.microsoft.com/office/drawing/2014/main" id="{3CE61722-D982-44C8-924D-E9B7940E1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36" y="2185190"/>
            <a:ext cx="1282278" cy="124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6F8EDDF-3C69-40FE-9537-A2B835CA143D}"/>
              </a:ext>
            </a:extLst>
          </p:cNvPr>
          <p:cNvSpPr/>
          <p:nvPr/>
        </p:nvSpPr>
        <p:spPr>
          <a:xfrm>
            <a:off x="2341741" y="3215519"/>
            <a:ext cx="86659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B050"/>
                </a:solidFill>
                <a:latin typeface="Calisto MT"/>
                <a:ea typeface="Lustria"/>
                <a:cs typeface="Calisto MT"/>
                <a:sym typeface="Lustria"/>
              </a:rPr>
              <a:t>Do</a:t>
            </a:r>
            <a:r>
              <a:rPr lang="en-US" sz="2400" dirty="0">
                <a:solidFill>
                  <a:sysClr val="windowText" lastClr="000000"/>
                </a:solidFill>
                <a:latin typeface="Calisto MT"/>
                <a:ea typeface="Lustria"/>
                <a:cs typeface="Calisto MT"/>
                <a:sym typeface="Lustria"/>
              </a:rPr>
              <a:t>: Write about anything on your mind.</a:t>
            </a:r>
          </a:p>
          <a:p>
            <a:pPr>
              <a:defRPr/>
            </a:pPr>
            <a:endParaRPr lang="en-US" sz="2400" dirty="0">
              <a:solidFill>
                <a:sysClr val="windowText" lastClr="000000"/>
              </a:solidFill>
              <a:latin typeface="Calisto MT"/>
              <a:ea typeface="Lustria"/>
              <a:cs typeface="Calisto MT"/>
              <a:sym typeface="Lustria"/>
            </a:endParaRPr>
          </a:p>
          <a:p>
            <a:pPr>
              <a:defRPr/>
            </a:pPr>
            <a:r>
              <a:rPr lang="en-US" sz="2400" b="1" dirty="0">
                <a:solidFill>
                  <a:srgbClr val="00B050"/>
                </a:solidFill>
                <a:latin typeface="Calisto MT"/>
                <a:ea typeface="Lustria"/>
                <a:cs typeface="Calisto MT"/>
                <a:sym typeface="Lustria"/>
              </a:rPr>
              <a:t>Do</a:t>
            </a:r>
            <a:r>
              <a:rPr lang="en-US" sz="2400" dirty="0">
                <a:solidFill>
                  <a:sysClr val="windowText" lastClr="000000"/>
                </a:solidFill>
                <a:latin typeface="Calisto MT"/>
                <a:ea typeface="Lustria"/>
                <a:cs typeface="Calisto MT"/>
                <a:sym typeface="Lustria"/>
              </a:rPr>
              <a:t>: Focus on writing for the entire five minutes.</a:t>
            </a:r>
          </a:p>
          <a:p>
            <a:pPr>
              <a:defRPr/>
            </a:pPr>
            <a:endParaRPr lang="en-US" sz="2400" dirty="0">
              <a:solidFill>
                <a:sysClr val="windowText" lastClr="000000"/>
              </a:solidFill>
              <a:latin typeface="Calisto MT"/>
              <a:ea typeface="Lustria"/>
              <a:cs typeface="Calisto MT"/>
              <a:sym typeface="Lustria"/>
            </a:endParaRPr>
          </a:p>
          <a:p>
            <a:pPr>
              <a:defRPr/>
            </a:pPr>
            <a:r>
              <a:rPr lang="en-US" sz="2400" b="1" dirty="0">
                <a:solidFill>
                  <a:srgbClr val="00B050"/>
                </a:solidFill>
                <a:latin typeface="Calisto MT"/>
                <a:ea typeface="Lustria"/>
                <a:cs typeface="Calisto MT"/>
                <a:sym typeface="Lustria"/>
              </a:rPr>
              <a:t>Do</a:t>
            </a:r>
            <a:r>
              <a:rPr lang="en-US" sz="2400" dirty="0">
                <a:solidFill>
                  <a:sysClr val="windowText" lastClr="000000"/>
                </a:solidFill>
                <a:latin typeface="Calisto MT"/>
                <a:ea typeface="Lustria"/>
                <a:cs typeface="Calisto MT"/>
                <a:sym typeface="Lustria"/>
              </a:rPr>
              <a:t>: Keep your pen or pencil moving for the whole five minutes.</a:t>
            </a:r>
          </a:p>
          <a:p>
            <a:pPr>
              <a:defRPr/>
            </a:pPr>
            <a:endParaRPr lang="en-US" sz="2400" dirty="0">
              <a:solidFill>
                <a:sysClr val="windowText" lastClr="000000"/>
              </a:solidFill>
              <a:latin typeface="Calisto MT"/>
              <a:ea typeface="Lustria"/>
              <a:cs typeface="Calisto MT"/>
              <a:sym typeface="Lustria"/>
            </a:endParaRP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latin typeface="Calisto MT"/>
                <a:ea typeface="Lustria"/>
                <a:cs typeface="Calisto MT"/>
                <a:sym typeface="Lustria"/>
              </a:rPr>
              <a:t>Don’t</a:t>
            </a:r>
            <a:r>
              <a:rPr lang="en-US" sz="2400" dirty="0">
                <a:solidFill>
                  <a:sysClr val="windowText" lastClr="000000"/>
                </a:solidFill>
                <a:latin typeface="Calisto MT"/>
                <a:ea typeface="Lustria"/>
                <a:cs typeface="Calisto MT"/>
                <a:sym typeface="Lustria"/>
              </a:rPr>
              <a:t>: Worry about conventions like spelling or punctuation.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95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3"/>
          <p:cNvSpPr/>
          <p:nvPr/>
        </p:nvSpPr>
        <p:spPr>
          <a:xfrm>
            <a:off x="2050546" y="1990186"/>
            <a:ext cx="8092915" cy="5067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endParaRPr sz="1900" dirty="0">
              <a:latin typeface="Calisto MT"/>
              <a:ea typeface="Calisto MT"/>
              <a:cs typeface="Calisto MT"/>
              <a:sym typeface="Calisto MT"/>
            </a:endParaRPr>
          </a:p>
          <a:p>
            <a:pPr algn="ctr"/>
            <a:r>
              <a:rPr sz="3600" dirty="0">
                <a:solidFill>
                  <a:srgbClr val="002060"/>
                </a:solidFill>
                <a:latin typeface="Engravers MT"/>
                <a:ea typeface="Engravers MT"/>
                <a:cs typeface="Engravers MT"/>
                <a:sym typeface="Engravers MT"/>
              </a:rPr>
              <a:t>BRAINSTORM </a:t>
            </a:r>
          </a:p>
          <a:p>
            <a:pPr algn="ctr"/>
            <a:endParaRPr b="1" u="sng" dirty="0">
              <a:solidFill>
                <a:srgbClr val="C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algn="ctr"/>
            <a:endParaRPr sz="3200" b="1" u="sng" dirty="0">
              <a:solidFill>
                <a:srgbClr val="C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algn="ctr"/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In your journal, spend one minute </a:t>
            </a:r>
            <a:r>
              <a:rPr sz="2400" b="1" dirty="0">
                <a:latin typeface="Calisto MT"/>
                <a:ea typeface="Calisto MT"/>
                <a:cs typeface="Calisto MT"/>
                <a:sym typeface="Calisto MT"/>
              </a:rPr>
              <a:t>defining rhythm </a:t>
            </a:r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and </a:t>
            </a:r>
            <a:r>
              <a:rPr sz="2400" b="1" dirty="0">
                <a:latin typeface="Calisto MT"/>
                <a:ea typeface="Calisto MT"/>
                <a:cs typeface="Calisto MT"/>
                <a:sym typeface="Calisto MT"/>
              </a:rPr>
              <a:t>naming places where you hear rhythm</a:t>
            </a:r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.</a:t>
            </a:r>
          </a:p>
          <a:p>
            <a:pPr algn="ctr"/>
            <a:endParaRPr sz="2400" dirty="0">
              <a:latin typeface="Calisto MT"/>
              <a:ea typeface="Calisto MT"/>
              <a:cs typeface="Calisto MT"/>
              <a:sym typeface="Calisto MT"/>
            </a:endParaRPr>
          </a:p>
          <a:p>
            <a:pPr algn="ctr"/>
            <a:r>
              <a:rPr sz="2400" dirty="0">
                <a:solidFill>
                  <a:schemeClr val="accent4">
                    <a:lumMod val="75000"/>
                  </a:schemeClr>
                </a:solidFill>
                <a:latin typeface="Calisto MT"/>
                <a:ea typeface="Calisto MT"/>
                <a:cs typeface="Calisto MT"/>
                <a:sym typeface="Calisto MT"/>
              </a:rPr>
              <a:t>Ready</a:t>
            </a:r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…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alisto MT"/>
                <a:ea typeface="Calisto MT"/>
                <a:cs typeface="Calisto MT"/>
                <a:sym typeface="Calisto MT"/>
              </a:rPr>
              <a:t>s</a:t>
            </a:r>
            <a:r>
              <a:rPr sz="2400" dirty="0">
                <a:solidFill>
                  <a:schemeClr val="accent4">
                    <a:lumMod val="75000"/>
                  </a:schemeClr>
                </a:solidFill>
                <a:latin typeface="Calisto MT"/>
                <a:ea typeface="Calisto MT"/>
                <a:cs typeface="Calisto MT"/>
                <a:sym typeface="Calisto MT"/>
              </a:rPr>
              <a:t>et</a:t>
            </a:r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… </a:t>
            </a:r>
            <a:r>
              <a:rPr sz="2400" b="1" dirty="0">
                <a:solidFill>
                  <a:schemeClr val="accent6"/>
                </a:solidFill>
                <a:latin typeface="Calisto MT"/>
                <a:ea typeface="Calisto MT"/>
                <a:cs typeface="Calisto MT"/>
                <a:sym typeface="Calisto MT"/>
              </a:rPr>
              <a:t>GO</a:t>
            </a:r>
            <a:r>
              <a:rPr lang="en-US" sz="2400" dirty="0">
                <a:latin typeface="Calisto MT"/>
                <a:ea typeface="Calisto MT"/>
                <a:cs typeface="Calisto MT"/>
                <a:sym typeface="Calisto MT"/>
              </a:rPr>
              <a:t>!</a:t>
            </a:r>
            <a:endParaRPr sz="2400" dirty="0">
              <a:latin typeface="Calisto MT"/>
              <a:ea typeface="Calisto MT"/>
              <a:cs typeface="Calisto MT"/>
              <a:sym typeface="Calisto MT"/>
            </a:endParaRPr>
          </a:p>
        </p:txBody>
      </p:sp>
      <p:pic>
        <p:nvPicPr>
          <p:cNvPr id="5" name="Picture 4" descr="Free Journal Writing Cliparts, Download Free Journal Writing Cliparts png  images, Free ClipArts on Clipart Library">
            <a:extLst>
              <a:ext uri="{FF2B5EF4-FFF2-40B4-BE49-F238E27FC236}">
                <a16:creationId xmlns:a16="http://schemas.microsoft.com/office/drawing/2014/main" id="{0789C014-262B-4DED-8958-25CDA323E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03" y="2185190"/>
            <a:ext cx="1282278" cy="124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13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47"/>
          <p:cNvSpPr/>
          <p:nvPr/>
        </p:nvSpPr>
        <p:spPr>
          <a:xfrm>
            <a:off x="2003469" y="1571521"/>
            <a:ext cx="8528396" cy="1241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92500" lnSpcReduction="10000"/>
          </a:bodyPr>
          <a:lstStyle/>
          <a:p>
            <a:endParaRPr sz="1900" dirty="0">
              <a:latin typeface="Calisto MT"/>
              <a:ea typeface="Calisto MT"/>
              <a:cs typeface="Calisto MT"/>
              <a:sym typeface="Calisto MT"/>
            </a:endParaRPr>
          </a:p>
          <a:p>
            <a:endParaRPr lang="en-US" sz="3200" dirty="0">
              <a:solidFill>
                <a:srgbClr val="C00000"/>
              </a:solidFill>
              <a:latin typeface="Engravers MT"/>
              <a:ea typeface="Engravers MT"/>
              <a:cs typeface="Engravers MT"/>
              <a:sym typeface="Engravers MT"/>
            </a:endParaRPr>
          </a:p>
          <a:p>
            <a:pPr algn="ctr"/>
            <a:r>
              <a:rPr sz="4200" dirty="0">
                <a:solidFill>
                  <a:srgbClr val="002060"/>
                </a:solidFill>
                <a:latin typeface="Engravers MT"/>
                <a:ea typeface="Engravers MT"/>
                <a:cs typeface="Engravers MT"/>
                <a:sym typeface="Engravers MT"/>
              </a:rPr>
              <a:t>ACTIVITY</a:t>
            </a:r>
          </a:p>
        </p:txBody>
      </p:sp>
      <p:sp>
        <p:nvSpPr>
          <p:cNvPr id="9" name="Shape 46">
            <a:extLst>
              <a:ext uri="{FF2B5EF4-FFF2-40B4-BE49-F238E27FC236}">
                <a16:creationId xmlns:a16="http://schemas.microsoft.com/office/drawing/2014/main" id="{A98AE210-97AA-40E1-9913-A36C50148E27}"/>
              </a:ext>
            </a:extLst>
          </p:cNvPr>
          <p:cNvSpPr/>
          <p:nvPr/>
        </p:nvSpPr>
        <p:spPr>
          <a:xfrm>
            <a:off x="196827" y="2851118"/>
            <a:ext cx="10201665" cy="4744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200" tIns="457200" rIns="457200" bIns="457200">
            <a:noAutofit/>
          </a:bodyPr>
          <a:lstStyle/>
          <a:p>
            <a:pPr algn="l"/>
            <a:r>
              <a:rPr sz="2800" b="1" dirty="0">
                <a:latin typeface="Calisto MT"/>
                <a:ea typeface="Calisto MT"/>
                <a:cs typeface="Calisto MT"/>
                <a:sym typeface="Calisto MT"/>
              </a:rPr>
              <a:t>Words + Music = a Song!</a:t>
            </a:r>
          </a:p>
          <a:p>
            <a:pPr algn="l"/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For lyrics to fit well with music, songwriters </a:t>
            </a:r>
            <a:endParaRPr lang="en-US" sz="2400" dirty="0">
              <a:latin typeface="Calisto MT"/>
              <a:ea typeface="Calisto MT"/>
              <a:cs typeface="Calisto MT"/>
              <a:sym typeface="Calisto MT"/>
            </a:endParaRPr>
          </a:p>
          <a:p>
            <a:pPr algn="l"/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need to learn about rhythm and syllables.</a:t>
            </a:r>
            <a:endParaRPr lang="en-US" sz="2400" dirty="0">
              <a:latin typeface="Calisto MT"/>
              <a:ea typeface="Calisto MT"/>
              <a:cs typeface="Calisto MT"/>
              <a:sym typeface="Calisto MT"/>
            </a:endParaRPr>
          </a:p>
          <a:p>
            <a:pPr algn="l"/>
            <a:endParaRPr sz="1200" dirty="0">
              <a:latin typeface="Calisto MT"/>
              <a:ea typeface="Calisto MT"/>
              <a:cs typeface="Calisto MT"/>
              <a:sym typeface="Calisto MT"/>
            </a:endParaRPr>
          </a:p>
          <a:p>
            <a:pPr algn="l"/>
            <a:r>
              <a:rPr lang="en-US" sz="2600" b="1" dirty="0">
                <a:solidFill>
                  <a:srgbClr val="1C3E0E"/>
                </a:solidFill>
                <a:latin typeface="Calisto MT"/>
                <a:ea typeface="Calisto MT"/>
                <a:cs typeface="Calisto MT"/>
                <a:sym typeface="Calisto MT"/>
              </a:rPr>
              <a:t>	</a:t>
            </a:r>
            <a:r>
              <a:rPr sz="24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Rhythm</a:t>
            </a:r>
            <a:r>
              <a:rPr sz="2400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 </a:t>
            </a:r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is a pattern of sounds and silences</a:t>
            </a:r>
            <a:r>
              <a:rPr lang="en-US" sz="2400" dirty="0">
                <a:latin typeface="Calisto MT"/>
                <a:ea typeface="Calisto MT"/>
                <a:cs typeface="Calisto MT"/>
                <a:sym typeface="Calisto MT"/>
              </a:rPr>
              <a:t>.</a:t>
            </a:r>
          </a:p>
          <a:p>
            <a:pPr algn="l"/>
            <a:endParaRPr sz="1200" dirty="0">
              <a:latin typeface="Calisto MT"/>
              <a:ea typeface="Calisto MT"/>
              <a:cs typeface="Calisto MT"/>
              <a:sym typeface="Calisto MT"/>
            </a:endParaRPr>
          </a:p>
          <a:p>
            <a:pPr algn="l"/>
            <a:r>
              <a:rPr lang="en-US" sz="2400" b="1" dirty="0">
                <a:solidFill>
                  <a:srgbClr val="1C3E0E"/>
                </a:solidFill>
                <a:latin typeface="Calisto MT"/>
                <a:ea typeface="Calisto MT"/>
                <a:cs typeface="Calisto MT"/>
                <a:sym typeface="Calisto MT"/>
              </a:rPr>
              <a:t>	</a:t>
            </a:r>
            <a:r>
              <a:rPr sz="2400" b="1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Syllables</a:t>
            </a:r>
            <a:r>
              <a:rPr sz="2400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Calisto MT"/>
                <a:ea typeface="Calisto MT"/>
                <a:cs typeface="Calisto MT"/>
                <a:sym typeface="Calisto MT"/>
              </a:rPr>
              <a:t> </a:t>
            </a:r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are the parts that a word is </a:t>
            </a:r>
            <a:r>
              <a:rPr lang="en-US" sz="2400" dirty="0">
                <a:latin typeface="Calisto MT"/>
                <a:ea typeface="Calisto MT"/>
                <a:cs typeface="Calisto MT"/>
                <a:sym typeface="Calisto MT"/>
              </a:rPr>
              <a:t>naturally </a:t>
            </a:r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divided</a:t>
            </a:r>
            <a:endParaRPr lang="en-US" sz="2400" dirty="0">
              <a:latin typeface="Calisto MT"/>
              <a:ea typeface="Calisto MT"/>
              <a:cs typeface="Calisto MT"/>
              <a:sym typeface="Calisto MT"/>
            </a:endParaRPr>
          </a:p>
          <a:p>
            <a:pPr algn="l"/>
            <a:r>
              <a:rPr lang="en-US" sz="2400" dirty="0">
                <a:latin typeface="Calisto MT"/>
                <a:ea typeface="Calisto MT"/>
                <a:cs typeface="Calisto MT"/>
                <a:sym typeface="Calisto MT"/>
              </a:rPr>
              <a:t>	</a:t>
            </a:r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into when it is pronounced.</a:t>
            </a:r>
          </a:p>
        </p:txBody>
      </p:sp>
      <p:pic>
        <p:nvPicPr>
          <p:cNvPr id="10" name="yToe4dnjc.jpg">
            <a:extLst>
              <a:ext uri="{FF2B5EF4-FFF2-40B4-BE49-F238E27FC236}">
                <a16:creationId xmlns:a16="http://schemas.microsoft.com/office/drawing/2014/main" id="{DA9BD079-7B5C-41FE-86ED-08D178490A5E}"/>
              </a:ext>
            </a:extLst>
          </p:cNvPr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4237" y="3052761"/>
            <a:ext cx="4407763" cy="1638363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691C932-1A13-4FA6-9BA9-52564E859ECE}"/>
              </a:ext>
            </a:extLst>
          </p:cNvPr>
          <p:cNvSpPr/>
          <p:nvPr/>
        </p:nvSpPr>
        <p:spPr>
          <a:xfrm>
            <a:off x="1492227" y="5223591"/>
            <a:ext cx="1339046" cy="405176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F1DF5A-87DA-449F-B0A2-2D1F91F355A2}"/>
              </a:ext>
            </a:extLst>
          </p:cNvPr>
          <p:cNvSpPr/>
          <p:nvPr/>
        </p:nvSpPr>
        <p:spPr>
          <a:xfrm>
            <a:off x="1492227" y="4691124"/>
            <a:ext cx="1268392" cy="374904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85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0"/>
          <p:cNvSpPr/>
          <p:nvPr/>
        </p:nvSpPr>
        <p:spPr>
          <a:xfrm>
            <a:off x="1890245" y="2228178"/>
            <a:ext cx="8393373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normAutofit/>
          </a:bodyPr>
          <a:lstStyle>
            <a:lvl1pPr algn="l">
              <a:defRPr sz="3300" b="1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3200" dirty="0">
                <a:latin typeface="Century Schoolbook" panose="02040604050505020304" pitchFamily="18" charset="0"/>
              </a:rPr>
              <a:t> </a:t>
            </a:r>
            <a:r>
              <a:rPr lang="en-US" sz="3200" dirty="0">
                <a:latin typeface="Calisto MT" panose="02040603050505030304" pitchFamily="18" charset="0"/>
              </a:rPr>
              <a:t>Compare the lyrics below.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3200" dirty="0">
                <a:latin typeface="Calisto MT" panose="02040603050505030304" pitchFamily="18" charset="0"/>
              </a:rPr>
              <a:t>Does something sound wrong?</a:t>
            </a:r>
          </a:p>
        </p:txBody>
      </p:sp>
      <p:sp>
        <p:nvSpPr>
          <p:cNvPr id="5" name="Shape 52"/>
          <p:cNvSpPr/>
          <p:nvPr/>
        </p:nvSpPr>
        <p:spPr>
          <a:xfrm>
            <a:off x="475284" y="3650803"/>
            <a:ext cx="4874685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200" tIns="457200" rIns="457200" bIns="457200">
            <a:normAutofit/>
          </a:bodyPr>
          <a:lstStyle/>
          <a:p>
            <a:pPr lvl="0" algn="l"/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And the rocket’s red glare</a:t>
            </a:r>
          </a:p>
          <a:p>
            <a:pPr lvl="0" algn="l"/>
            <a:r>
              <a:rPr sz="2400" u="sng" dirty="0">
                <a:latin typeface="Calisto MT"/>
                <a:ea typeface="Calisto MT"/>
                <a:cs typeface="Calisto MT"/>
                <a:sym typeface="Calisto MT"/>
              </a:rPr>
              <a:t>The bombs bursting in air</a:t>
            </a:r>
          </a:p>
          <a:p>
            <a:pPr lvl="0" algn="l"/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Gave proof through the night</a:t>
            </a:r>
          </a:p>
          <a:p>
            <a:pPr lvl="0" algn="l"/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That our flag was still there</a:t>
            </a:r>
          </a:p>
        </p:txBody>
      </p:sp>
      <p:sp>
        <p:nvSpPr>
          <p:cNvPr id="6" name="Shape 53"/>
          <p:cNvSpPr/>
          <p:nvPr/>
        </p:nvSpPr>
        <p:spPr>
          <a:xfrm>
            <a:off x="6842033" y="4107779"/>
            <a:ext cx="5247218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 algn="l"/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And the rocket’s red glare</a:t>
            </a:r>
          </a:p>
          <a:p>
            <a:pPr lvl="0" algn="l"/>
            <a:r>
              <a:rPr sz="2400" u="sng" dirty="0">
                <a:latin typeface="Calisto MT"/>
                <a:ea typeface="Calisto MT"/>
                <a:cs typeface="Calisto MT"/>
                <a:sym typeface="Calisto MT"/>
              </a:rPr>
              <a:t>The bombs exploding </a:t>
            </a:r>
            <a:r>
              <a:rPr lang="en-US" sz="2400" u="sng" dirty="0">
                <a:latin typeface="Calisto MT"/>
                <a:ea typeface="Calisto MT"/>
                <a:cs typeface="Calisto MT"/>
                <a:sym typeface="Calisto MT"/>
              </a:rPr>
              <a:t>all over the place</a:t>
            </a:r>
            <a:endParaRPr sz="2400" u="sng" dirty="0">
              <a:latin typeface="Calisto MT"/>
              <a:ea typeface="Calisto MT"/>
              <a:cs typeface="Calisto MT"/>
              <a:sym typeface="Calisto MT"/>
            </a:endParaRPr>
          </a:p>
          <a:p>
            <a:pPr lvl="0" algn="l"/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Gave proof through the night</a:t>
            </a:r>
          </a:p>
          <a:p>
            <a:pPr lvl="0" algn="l"/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That our flag was still there</a:t>
            </a:r>
          </a:p>
        </p:txBody>
      </p:sp>
      <p:pic>
        <p:nvPicPr>
          <p:cNvPr id="7" name="american-flag-wave-metal.pn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2116" y="5675034"/>
            <a:ext cx="1106937" cy="8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0883C7B-59C1-4164-BB3C-8ABF74E70BE6}"/>
              </a:ext>
            </a:extLst>
          </p:cNvPr>
          <p:cNvSpPr txBox="1"/>
          <p:nvPr/>
        </p:nvSpPr>
        <p:spPr>
          <a:xfrm>
            <a:off x="5338385" y="4341071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VS.</a:t>
            </a:r>
          </a:p>
        </p:txBody>
      </p:sp>
      <p:sp>
        <p:nvSpPr>
          <p:cNvPr id="9" name="Shape 51">
            <a:extLst>
              <a:ext uri="{FF2B5EF4-FFF2-40B4-BE49-F238E27FC236}">
                <a16:creationId xmlns:a16="http://schemas.microsoft.com/office/drawing/2014/main" id="{4FF37F85-26C1-4F7C-80F0-BD5D45AA85AE}"/>
              </a:ext>
            </a:extLst>
          </p:cNvPr>
          <p:cNvSpPr/>
          <p:nvPr/>
        </p:nvSpPr>
        <p:spPr>
          <a:xfrm>
            <a:off x="3975884" y="3429000"/>
            <a:ext cx="4240232" cy="167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normAutofit/>
          </a:bodyPr>
          <a:lstStyle>
            <a:lvl1pPr algn="l">
              <a:defRPr sz="2500" b="1">
                <a:latin typeface="Calisto MT"/>
                <a:ea typeface="Calisto MT"/>
                <a:cs typeface="Calisto MT"/>
                <a:sym typeface="Calisto MT"/>
              </a:defRPr>
            </a:lvl1pPr>
          </a:lstStyle>
          <a:p>
            <a:pPr lvl="0">
              <a:defRPr sz="1800" b="0"/>
            </a:pPr>
            <a:r>
              <a:rPr lang="en-US" sz="2800" dirty="0">
                <a:solidFill>
                  <a:srgbClr val="013A81"/>
                </a:solidFill>
              </a:rPr>
              <a:t>"T</a:t>
            </a:r>
            <a:r>
              <a:rPr sz="2800" dirty="0">
                <a:solidFill>
                  <a:srgbClr val="013A81"/>
                </a:solidFill>
              </a:rPr>
              <a:t>he Star-Spangled Banner</a:t>
            </a:r>
            <a:r>
              <a:rPr lang="en-US" sz="2800" dirty="0">
                <a:solidFill>
                  <a:srgbClr val="013A81"/>
                </a:solidFill>
              </a:rPr>
              <a:t>"</a:t>
            </a:r>
            <a:endParaRPr sz="2800" dirty="0">
              <a:solidFill>
                <a:srgbClr val="013A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126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0"/>
          <p:cNvSpPr/>
          <p:nvPr/>
        </p:nvSpPr>
        <p:spPr>
          <a:xfrm>
            <a:off x="1890245" y="2228178"/>
            <a:ext cx="8393373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normAutofit/>
          </a:bodyPr>
          <a:lstStyle>
            <a:lvl1pPr algn="l">
              <a:defRPr sz="3300" b="1">
                <a:solidFill>
                  <a:srgbClr val="C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3200" dirty="0">
                <a:latin typeface="Century Schoolbook" panose="02040604050505020304" pitchFamily="18" charset="0"/>
              </a:rPr>
              <a:t> </a:t>
            </a:r>
            <a:r>
              <a:rPr lang="en-US" sz="3200" dirty="0">
                <a:latin typeface="Calisto MT" panose="02040603050505030304" pitchFamily="18" charset="0"/>
              </a:rPr>
              <a:t>Compare the lyrics below.</a:t>
            </a:r>
          </a:p>
          <a:p>
            <a:pPr lvl="0" algn="ctr">
              <a:defRPr sz="1800" b="0">
                <a:solidFill>
                  <a:srgbClr val="000000"/>
                </a:solidFill>
              </a:defRPr>
            </a:pPr>
            <a:r>
              <a:rPr sz="3200" dirty="0">
                <a:latin typeface="Calisto MT" panose="02040603050505030304" pitchFamily="18" charset="0"/>
              </a:rPr>
              <a:t>Does something sound wrong?</a:t>
            </a:r>
          </a:p>
        </p:txBody>
      </p:sp>
      <p:sp>
        <p:nvSpPr>
          <p:cNvPr id="5" name="Shape 52"/>
          <p:cNvSpPr/>
          <p:nvPr/>
        </p:nvSpPr>
        <p:spPr>
          <a:xfrm>
            <a:off x="903153" y="3793481"/>
            <a:ext cx="4874685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200" tIns="457200" rIns="457200" bIns="457200">
            <a:normAutofit/>
          </a:bodyPr>
          <a:lstStyle/>
          <a:p>
            <a:pPr>
              <a:defRPr sz="1800"/>
            </a:pPr>
            <a:r>
              <a:rPr lang="en-US" sz="2400" dirty="0">
                <a:latin typeface="Calisto MT"/>
              </a:rPr>
              <a:t>We will, we will rock you</a:t>
            </a:r>
          </a:p>
          <a:p>
            <a:pPr>
              <a:defRPr sz="1800"/>
            </a:pPr>
            <a:r>
              <a:rPr lang="en-US" sz="2400" dirty="0">
                <a:latin typeface="Calisto MT"/>
              </a:rPr>
              <a:t>We will, we will rock you</a:t>
            </a:r>
          </a:p>
          <a:p>
            <a:pPr>
              <a:defRPr sz="1800"/>
            </a:pPr>
            <a:endParaRPr lang="en-US" sz="2400" dirty="0">
              <a:latin typeface="Calisto MT"/>
            </a:endParaRPr>
          </a:p>
        </p:txBody>
      </p:sp>
      <p:sp>
        <p:nvSpPr>
          <p:cNvPr id="6" name="Shape 53"/>
          <p:cNvSpPr/>
          <p:nvPr/>
        </p:nvSpPr>
        <p:spPr>
          <a:xfrm>
            <a:off x="6944782" y="4260059"/>
            <a:ext cx="5247218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defRPr sz="1800"/>
            </a:pPr>
            <a:r>
              <a:rPr lang="en-US" sz="2400" dirty="0">
                <a:latin typeface="Calisto MT"/>
              </a:rPr>
              <a:t>We will, we will rock you</a:t>
            </a:r>
          </a:p>
          <a:p>
            <a:pPr>
              <a:defRPr sz="1800"/>
            </a:pPr>
            <a:r>
              <a:rPr lang="en-US" sz="2400" dirty="0">
                <a:latin typeface="Calisto MT"/>
              </a:rPr>
              <a:t>We will, we will </a:t>
            </a:r>
            <a:r>
              <a:rPr lang="en-US" sz="2400" u="sng" dirty="0">
                <a:latin typeface="Calisto MT"/>
              </a:rPr>
              <a:t>beat you really bad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883C7B-59C1-4164-BB3C-8ABF74E70BE6}"/>
              </a:ext>
            </a:extLst>
          </p:cNvPr>
          <p:cNvSpPr txBox="1"/>
          <p:nvPr/>
        </p:nvSpPr>
        <p:spPr>
          <a:xfrm>
            <a:off x="5420814" y="4340951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VS.</a:t>
            </a:r>
          </a:p>
        </p:txBody>
      </p:sp>
      <p:sp>
        <p:nvSpPr>
          <p:cNvPr id="7" name="Shape 51">
            <a:extLst>
              <a:ext uri="{FF2B5EF4-FFF2-40B4-BE49-F238E27FC236}">
                <a16:creationId xmlns:a16="http://schemas.microsoft.com/office/drawing/2014/main" id="{E096F816-9D85-461D-9D12-5C3D91965871}"/>
              </a:ext>
            </a:extLst>
          </p:cNvPr>
          <p:cNvSpPr/>
          <p:nvPr/>
        </p:nvSpPr>
        <p:spPr>
          <a:xfrm>
            <a:off x="3975884" y="3502750"/>
            <a:ext cx="4240232" cy="167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normAutofit/>
          </a:bodyPr>
          <a:lstStyle>
            <a:lvl1pPr algn="l">
              <a:defRPr sz="2500" b="1">
                <a:latin typeface="Calisto MT"/>
                <a:ea typeface="Calisto MT"/>
                <a:cs typeface="Calisto MT"/>
                <a:sym typeface="Calisto MT"/>
              </a:defRPr>
            </a:lvl1pPr>
          </a:lstStyle>
          <a:p>
            <a:pPr lvl="0" algn="ctr">
              <a:defRPr sz="1800" b="0"/>
            </a:pPr>
            <a:r>
              <a:rPr lang="en-US" sz="2800" dirty="0">
                <a:solidFill>
                  <a:srgbClr val="013A81"/>
                </a:solidFill>
              </a:rPr>
              <a:t>“We Will Rock You”</a:t>
            </a:r>
            <a:endParaRPr sz="2800" dirty="0">
              <a:solidFill>
                <a:srgbClr val="013A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870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8109" y="1892058"/>
            <a:ext cx="6605517" cy="71842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square" lIns="457200" tIns="457200" rIns="457200" bIns="457200" numCol="1" spcCol="38100" rtlCol="0" anchor="t">
            <a:noAutofit/>
          </a:bodyPr>
          <a:lstStyle/>
          <a:p>
            <a:pPr algn="ctr" rtl="0" latinLnBrk="1" hangingPunct="0">
              <a:defRPr/>
            </a:pPr>
            <a:r>
              <a:rPr lang="en-US" sz="3600" dirty="0">
                <a:solidFill>
                  <a:srgbClr val="002060"/>
                </a:solidFill>
                <a:latin typeface="Engravers MT" panose="02090707080505020304" pitchFamily="18" charset="0"/>
              </a:rPr>
              <a:t>Listen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5" name="original_you-are-my-sunshine-print.jpg">
            <a:hlinkClick r:id="rId3"/>
          </p:cNvPr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632" t="8630" r="17867" b="10363"/>
          <a:stretch/>
        </p:blipFill>
        <p:spPr>
          <a:xfrm>
            <a:off x="8274710" y="2988045"/>
            <a:ext cx="2978037" cy="3611883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4" descr="70,483 Headphone Illustrations &amp;amp; Clip Art - iStock">
            <a:extLst>
              <a:ext uri="{FF2B5EF4-FFF2-40B4-BE49-F238E27FC236}">
                <a16:creationId xmlns:a16="http://schemas.microsoft.com/office/drawing/2014/main" id="{325D0F35-F734-4580-9409-0701BFAEF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21" y="5635969"/>
            <a:ext cx="1234388" cy="123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86300F4-4677-494A-B1B8-F48431598AC5}"/>
              </a:ext>
            </a:extLst>
          </p:cNvPr>
          <p:cNvSpPr txBox="1"/>
          <p:nvPr/>
        </p:nvSpPr>
        <p:spPr>
          <a:xfrm>
            <a:off x="1449109" y="3069067"/>
            <a:ext cx="59702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sto MT" panose="02040603050505030304" pitchFamily="18" charset="0"/>
              </a:rPr>
              <a:t>Listen to a recording of “You Are My Sunshine.”</a:t>
            </a:r>
            <a:r>
              <a:rPr lang="en-US" sz="2000" dirty="0">
                <a:latin typeface="Calisto MT" panose="02040603050505030304" pitchFamily="18" charset="0"/>
              </a:rPr>
              <a:t> </a:t>
            </a:r>
          </a:p>
          <a:p>
            <a:endParaRPr lang="en-US" sz="2000" dirty="0"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sto MT" panose="02040603050505030304" pitchFamily="18" charset="0"/>
              </a:rPr>
              <a:t>Using the </a:t>
            </a:r>
            <a:r>
              <a:rPr lang="en-US" sz="2000" b="1" dirty="0">
                <a:latin typeface="Calisto MT" panose="02040603050505030304" pitchFamily="18" charset="0"/>
              </a:rPr>
              <a:t>Rhythm and Syllables Worksheet</a:t>
            </a:r>
            <a:r>
              <a:rPr lang="en-US" sz="2000" dirty="0">
                <a:latin typeface="Calisto MT" panose="02040603050505030304" pitchFamily="18" charset="0"/>
              </a:rPr>
              <a:t>, count the number of syllables in each line. </a:t>
            </a:r>
            <a:endParaRPr lang="en-US" sz="1200" b="1" dirty="0"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sto MT" panose="02040603050505030304" pitchFamily="18" charset="0"/>
              </a:rPr>
              <a:t>Write down the number of syllables in each blank on the worksheet. </a:t>
            </a:r>
            <a:endParaRPr lang="en-US" sz="1200" dirty="0">
              <a:latin typeface="Calisto MT" panose="020406030505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sto MT" panose="02040603050505030304" pitchFamily="18" charset="0"/>
              </a:rPr>
              <a:t>Add a few words to one line of each verse. How does this affect the line’s fit with the others?</a:t>
            </a:r>
          </a:p>
        </p:txBody>
      </p:sp>
      <p:sp>
        <p:nvSpPr>
          <p:cNvPr id="6" name="Rectangle 5">
            <a:hlinkClick r:id="rId3"/>
            <a:extLst>
              <a:ext uri="{FF2B5EF4-FFF2-40B4-BE49-F238E27FC236}">
                <a16:creationId xmlns:a16="http://schemas.microsoft.com/office/drawing/2014/main" id="{92962560-ED2D-467E-AB39-6BAD6366463E}"/>
              </a:ext>
            </a:extLst>
          </p:cNvPr>
          <p:cNvSpPr/>
          <p:nvPr/>
        </p:nvSpPr>
        <p:spPr>
          <a:xfrm>
            <a:off x="1680520" y="5887903"/>
            <a:ext cx="2692848" cy="87880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Click here for the song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(performed by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Jimmie  Davis)</a:t>
            </a:r>
          </a:p>
        </p:txBody>
      </p:sp>
      <p:sp>
        <p:nvSpPr>
          <p:cNvPr id="8" name="Rectangle 7">
            <a:hlinkClick r:id="rId6"/>
            <a:extLst>
              <a:ext uri="{FF2B5EF4-FFF2-40B4-BE49-F238E27FC236}">
                <a16:creationId xmlns:a16="http://schemas.microsoft.com/office/drawing/2014/main" id="{6FE31F8F-3D79-A653-9189-9F19B1520202}"/>
              </a:ext>
            </a:extLst>
          </p:cNvPr>
          <p:cNvSpPr/>
          <p:nvPr/>
        </p:nvSpPr>
        <p:spPr>
          <a:xfrm>
            <a:off x="4604110" y="5887903"/>
            <a:ext cx="2813514" cy="87880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Click here for the song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(performed by Ray Charles)</a:t>
            </a:r>
          </a:p>
        </p:txBody>
      </p:sp>
    </p:spTree>
    <p:extLst>
      <p:ext uri="{BB962C8B-B14F-4D97-AF65-F5344CB8AC3E}">
        <p14:creationId xmlns:p14="http://schemas.microsoft.com/office/powerpoint/2010/main" val="346938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C30C29C-390A-43ED-AB61-E3E700DCFE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744" y="796609"/>
            <a:ext cx="3972512" cy="823929"/>
          </a:xfrm>
          <a:prstGeom prst="rect">
            <a:avLst/>
          </a:prstGeom>
        </p:spPr>
      </p:pic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6703C2B-17A6-4E8F-9FF5-4E63E8D78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09" y="2059048"/>
            <a:ext cx="3389977" cy="3736188"/>
          </a:xfrm>
          <a:prstGeom prst="rect">
            <a:avLst/>
          </a:prstGeom>
        </p:spPr>
      </p:pic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208D7DE-1134-46FC-B888-E5EF585628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028" y="2116751"/>
            <a:ext cx="2928363" cy="367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5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07068" y="1811537"/>
            <a:ext cx="6605517" cy="119226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rot="0" spcFirstLastPara="1" vertOverflow="overflow" horzOverflow="overflow" vert="horz" wrap="square" lIns="457200" tIns="457200" rIns="457200" bIns="457200" numCol="1" spcCol="38100" rtlCol="0" anchor="t">
            <a:noAutofit/>
          </a:bodyPr>
          <a:lstStyle/>
          <a:p>
            <a:pPr algn="ctr" rtl="0" latinLnBrk="1" hangingPunct="0">
              <a:defRPr/>
            </a:pPr>
            <a:r>
              <a:rPr lang="en-US" sz="3600" dirty="0">
                <a:solidFill>
                  <a:srgbClr val="002060"/>
                </a:solidFill>
                <a:latin typeface="Engravers MT" panose="02090707080505020304" pitchFamily="18" charset="0"/>
              </a:rPr>
              <a:t>DISCUSSION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6" name="Shape 68"/>
          <p:cNvSpPr/>
          <p:nvPr/>
        </p:nvSpPr>
        <p:spPr>
          <a:xfrm>
            <a:off x="1487633" y="3535432"/>
            <a:ext cx="10382776" cy="1892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normAutofit/>
          </a:bodyPr>
          <a:lstStyle/>
          <a:p>
            <a:pPr algn="l">
              <a:buSzPct val="100000"/>
            </a:pPr>
            <a:endParaRPr lang="en-US" sz="1200" dirty="0">
              <a:latin typeface="Calisto MT"/>
              <a:ea typeface="Calisto MT"/>
              <a:cs typeface="Calisto MT"/>
              <a:sym typeface="Calisto MT"/>
            </a:endParaRPr>
          </a:p>
          <a:p>
            <a:pPr algn="l">
              <a:buSzPct val="100000"/>
            </a:pPr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What happened when you added an extra word to one of the lines?</a:t>
            </a:r>
            <a:endParaRPr lang="en-US" sz="2400" dirty="0">
              <a:latin typeface="Calisto MT"/>
              <a:ea typeface="Calisto MT"/>
              <a:cs typeface="Calisto MT"/>
              <a:sym typeface="Calisto MT"/>
            </a:endParaRPr>
          </a:p>
          <a:p>
            <a:pPr marL="342900" indent="-342900" algn="l">
              <a:buSzPct val="100000"/>
              <a:buFont typeface="Arial" panose="020B0604020202020204" pitchFamily="34" charset="0"/>
              <a:buChar char="•"/>
            </a:pPr>
            <a:endParaRPr sz="1200" dirty="0">
              <a:latin typeface="Calisto MT"/>
              <a:ea typeface="Calisto MT"/>
              <a:cs typeface="Calisto MT"/>
              <a:sym typeface="Calisto MT"/>
            </a:endParaRPr>
          </a:p>
          <a:p>
            <a:pPr algn="l">
              <a:buSzPct val="100000"/>
            </a:pPr>
            <a:endParaRPr lang="en-US" sz="2400" dirty="0">
              <a:latin typeface="Calisto MT"/>
              <a:ea typeface="Calisto MT"/>
              <a:cs typeface="Calisto MT"/>
              <a:sym typeface="Calisto MT"/>
            </a:endParaRPr>
          </a:p>
          <a:p>
            <a:pPr algn="l">
              <a:buSzPct val="100000"/>
            </a:pPr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Why would most lines </a:t>
            </a:r>
            <a:r>
              <a:rPr lang="en-US" sz="2400" dirty="0">
                <a:latin typeface="Calisto MT"/>
                <a:ea typeface="Calisto MT"/>
                <a:cs typeface="Calisto MT"/>
                <a:sym typeface="Calisto MT"/>
              </a:rPr>
              <a:t>in</a:t>
            </a:r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 the verses need the</a:t>
            </a:r>
            <a:r>
              <a:rPr lang="en-US" sz="2400" dirty="0">
                <a:latin typeface="Calisto MT"/>
                <a:ea typeface="Calisto MT"/>
                <a:cs typeface="Calisto MT"/>
                <a:sym typeface="Calisto MT"/>
              </a:rPr>
              <a:t> </a:t>
            </a:r>
            <a:r>
              <a:rPr sz="2400" dirty="0">
                <a:latin typeface="Calisto MT"/>
                <a:ea typeface="Calisto MT"/>
                <a:cs typeface="Calisto MT"/>
                <a:sym typeface="Calisto MT"/>
              </a:rPr>
              <a:t>same number of syllables?</a:t>
            </a:r>
          </a:p>
          <a:p>
            <a:pPr algn="l"/>
            <a:endParaRPr sz="2800" dirty="0">
              <a:latin typeface="Calisto MT"/>
              <a:ea typeface="Calisto MT"/>
              <a:cs typeface="Calisto MT"/>
              <a:sym typeface="Calisto M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D3C963-7744-42F9-B160-5B00680093E5}"/>
              </a:ext>
            </a:extLst>
          </p:cNvPr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936" y="2066948"/>
            <a:ext cx="1774835" cy="113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792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465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Calisto MT</vt:lpstr>
      <vt:lpstr>Century Schoolbook</vt:lpstr>
      <vt:lpstr>Engravers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Trisha Marks</dc:creator>
  <cp:lastModifiedBy>Aaron Helvig</cp:lastModifiedBy>
  <cp:revision>22</cp:revision>
  <dcterms:created xsi:type="dcterms:W3CDTF">2020-07-24T15:28:26Z</dcterms:created>
  <dcterms:modified xsi:type="dcterms:W3CDTF">2022-05-10T21:38:18Z</dcterms:modified>
</cp:coreProperties>
</file>