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61" r:id="rId5"/>
    <p:sldId id="266" r:id="rId6"/>
    <p:sldId id="267" r:id="rId7"/>
    <p:sldId id="272" r:id="rId8"/>
    <p:sldId id="273" r:id="rId9"/>
    <p:sldId id="274" r:id="rId10"/>
    <p:sldId id="275" r:id="rId11"/>
    <p:sldId id="276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9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0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2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3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90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26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6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7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70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1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A4F2-4DDE-4D28-99F8-402263DC5278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4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s://vimeo.com/668343850/977a68efc3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s://vimeo.com/325252654/59c02379a8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hymezone.com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rhymer.co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s://vimeo.com/325238588/16c7060277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s://vimeo.com/668342404/15191642a5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7"/>
          <p:cNvSpPr/>
          <p:nvPr/>
        </p:nvSpPr>
        <p:spPr>
          <a:xfrm>
            <a:off x="1841327" y="1313298"/>
            <a:ext cx="8528396" cy="22854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endParaRPr sz="1900" dirty="0">
              <a:latin typeface="Calisto MT"/>
              <a:ea typeface="Calisto MT"/>
              <a:cs typeface="Calisto MT"/>
              <a:sym typeface="Calisto MT"/>
            </a:endParaRPr>
          </a:p>
          <a:p>
            <a:endParaRPr lang="en-US" sz="3300" dirty="0">
              <a:solidFill>
                <a:srgbClr val="C00000"/>
              </a:solidFill>
              <a:latin typeface="Engravers MT"/>
              <a:ea typeface="Engravers MT"/>
              <a:cs typeface="Engravers MT"/>
              <a:sym typeface="Engravers MT"/>
            </a:endParaRPr>
          </a:p>
          <a:p>
            <a:pPr algn="ctr"/>
            <a:r>
              <a:rPr sz="3600" dirty="0">
                <a:solidFill>
                  <a:srgbClr val="002060"/>
                </a:solidFill>
                <a:latin typeface="Engravers MT"/>
                <a:ea typeface="Engravers MT"/>
                <a:cs typeface="Engravers MT"/>
                <a:sym typeface="Engravers MT"/>
              </a:rPr>
              <a:t>RHYME</a:t>
            </a:r>
            <a:endParaRPr lang="en-US" sz="3600" dirty="0">
              <a:solidFill>
                <a:srgbClr val="002060"/>
              </a:solidFill>
              <a:latin typeface="Engravers MT"/>
              <a:ea typeface="Engravers MT"/>
              <a:cs typeface="Engravers MT"/>
              <a:sym typeface="Engravers MT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alisto MT" panose="02040603050505030304" pitchFamily="18" charset="0"/>
                <a:ea typeface="Engravers MT"/>
                <a:cs typeface="Engravers MT"/>
                <a:sym typeface="Engravers MT"/>
              </a:rPr>
              <a:t>Lesson 6 | Grades 3-6</a:t>
            </a:r>
            <a:endParaRPr sz="2400" dirty="0">
              <a:solidFill>
                <a:schemeClr val="tx1"/>
              </a:solidFill>
              <a:latin typeface="Calisto MT" panose="02040603050505030304" pitchFamily="18" charset="0"/>
              <a:ea typeface="Engravers MT"/>
              <a:cs typeface="Engravers MT"/>
              <a:sym typeface="Engravers MT"/>
            </a:endParaRPr>
          </a:p>
          <a:p>
            <a:endParaRPr sz="2100" b="1" dirty="0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algn="l"/>
            <a:endParaRPr dirty="0">
              <a:latin typeface="Calisto MT"/>
              <a:ea typeface="Calisto MT"/>
              <a:cs typeface="Calisto MT"/>
              <a:sym typeface="Calisto MT"/>
            </a:endParaRPr>
          </a:p>
          <a:p>
            <a:endParaRPr sz="1600" b="1" dirty="0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5" name="Picture 2" descr="Preschool rhyming words worksheets | Parenting">
            <a:extLst>
              <a:ext uri="{FF2B5EF4-FFF2-40B4-BE49-F238E27FC236}">
                <a16:creationId xmlns:a16="http://schemas.microsoft.com/office/drawing/2014/main" id="{30B76150-9D8E-45B7-A32F-062DBFB69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584" y="3267943"/>
            <a:ext cx="5681882" cy="246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764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5"/>
          <p:cNvSpPr/>
          <p:nvPr/>
        </p:nvSpPr>
        <p:spPr>
          <a:xfrm>
            <a:off x="1810031" y="1622748"/>
            <a:ext cx="8175009" cy="631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endParaRPr lang="en-US" sz="1900" dirty="0">
              <a:latin typeface="Calisto MT"/>
              <a:ea typeface="Calisto MT"/>
              <a:cs typeface="Calisto MT"/>
              <a:sym typeface="Calisto MT"/>
            </a:endParaRPr>
          </a:p>
          <a:p>
            <a:endParaRPr sz="1900" dirty="0">
              <a:latin typeface="Calisto MT"/>
              <a:ea typeface="Calisto MT"/>
              <a:cs typeface="Calisto MT"/>
              <a:sym typeface="Calisto MT"/>
            </a:endParaRPr>
          </a:p>
          <a:p>
            <a:pPr algn="ctr"/>
            <a:r>
              <a:rPr sz="3600" dirty="0">
                <a:solidFill>
                  <a:srgbClr val="002060"/>
                </a:solidFill>
                <a:latin typeface="Engravers MT"/>
                <a:ea typeface="Engravers MT"/>
                <a:cs typeface="Engravers MT"/>
                <a:sym typeface="Engravers MT"/>
              </a:rPr>
              <a:t>ACTIVITY</a:t>
            </a:r>
            <a:endParaRPr sz="3600" b="1" u="sng" dirty="0">
              <a:solidFill>
                <a:srgbClr val="00206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algn="l"/>
            <a:endParaRPr b="1" u="sng" dirty="0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F073687-0273-47F9-9724-902E957F6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80" y="3879385"/>
            <a:ext cx="3795187" cy="1773452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87306C1-DAE8-4C5D-B96B-D91C48AEED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071" y="3046038"/>
            <a:ext cx="2387207" cy="735592"/>
          </a:xfrm>
          <a:prstGeom prst="rect">
            <a:avLst/>
          </a:prstGeom>
        </p:spPr>
      </p:pic>
      <p:pic>
        <p:nvPicPr>
          <p:cNvPr id="9" name="Picture 4" descr="70,483 Headphone Illustrations &amp;amp; Clip Art - iStock">
            <a:hlinkClick r:id="rId5"/>
            <a:extLst>
              <a:ext uri="{FF2B5EF4-FFF2-40B4-BE49-F238E27FC236}">
                <a16:creationId xmlns:a16="http://schemas.microsoft.com/office/drawing/2014/main" id="{4D329A5E-DF4A-443F-A512-283CE60A1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51" y="4903113"/>
            <a:ext cx="1196009" cy="119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hlinkClick r:id="rId5"/>
            <a:extLst>
              <a:ext uri="{FF2B5EF4-FFF2-40B4-BE49-F238E27FC236}">
                <a16:creationId xmlns:a16="http://schemas.microsoft.com/office/drawing/2014/main" id="{CF211160-95A1-41CE-ACA0-2CB53B0BA1F5}"/>
              </a:ext>
            </a:extLst>
          </p:cNvPr>
          <p:cNvSpPr/>
          <p:nvPr/>
        </p:nvSpPr>
        <p:spPr>
          <a:xfrm>
            <a:off x="315900" y="6099122"/>
            <a:ext cx="2573517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Click here for the song.</a:t>
            </a:r>
          </a:p>
        </p:txBody>
      </p:sp>
    </p:spTree>
    <p:extLst>
      <p:ext uri="{BB962C8B-B14F-4D97-AF65-F5344CB8AC3E}">
        <p14:creationId xmlns:p14="http://schemas.microsoft.com/office/powerpoint/2010/main" val="374147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5"/>
          <p:cNvSpPr/>
          <p:nvPr/>
        </p:nvSpPr>
        <p:spPr>
          <a:xfrm>
            <a:off x="1810031" y="1622748"/>
            <a:ext cx="8175009" cy="631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endParaRPr lang="en-US" sz="1900" dirty="0">
              <a:latin typeface="Calisto MT"/>
              <a:ea typeface="Calisto MT"/>
              <a:cs typeface="Calisto MT"/>
              <a:sym typeface="Calisto MT"/>
            </a:endParaRPr>
          </a:p>
          <a:p>
            <a:endParaRPr sz="1900" dirty="0">
              <a:latin typeface="Calisto MT"/>
              <a:ea typeface="Calisto MT"/>
              <a:cs typeface="Calisto MT"/>
              <a:sym typeface="Calisto MT"/>
            </a:endParaRPr>
          </a:p>
          <a:p>
            <a:pPr algn="ctr"/>
            <a:r>
              <a:rPr sz="3600" dirty="0">
                <a:solidFill>
                  <a:srgbClr val="002060"/>
                </a:solidFill>
                <a:latin typeface="Engravers MT"/>
                <a:ea typeface="Engravers MT"/>
                <a:cs typeface="Engravers MT"/>
                <a:sym typeface="Engravers MT"/>
              </a:rPr>
              <a:t>ACTIVITY</a:t>
            </a:r>
            <a:endParaRPr sz="3600" b="1" u="sng" dirty="0">
              <a:solidFill>
                <a:srgbClr val="00206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algn="l"/>
            <a:endParaRPr b="1" u="sng" dirty="0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7982ECC9-CA72-4D88-B3A8-EED8DE45E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281" y="3965842"/>
            <a:ext cx="5427980" cy="1440961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3D14FB9F-570F-4D0F-B758-5379603BCC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97" y="3014315"/>
            <a:ext cx="2274076" cy="829369"/>
          </a:xfrm>
          <a:prstGeom prst="rect">
            <a:avLst/>
          </a:prstGeom>
        </p:spPr>
      </p:pic>
      <p:pic>
        <p:nvPicPr>
          <p:cNvPr id="9" name="Picture 4" descr="70,483 Headphone Illustrations &amp;amp; Clip Art - iStock">
            <a:hlinkClick r:id="rId5"/>
            <a:extLst>
              <a:ext uri="{FF2B5EF4-FFF2-40B4-BE49-F238E27FC236}">
                <a16:creationId xmlns:a16="http://schemas.microsoft.com/office/drawing/2014/main" id="{35FDB9C4-C9B4-4EA5-9397-41C55A7B9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51" y="4903113"/>
            <a:ext cx="1196009" cy="119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hlinkClick r:id="rId5"/>
            <a:extLst>
              <a:ext uri="{FF2B5EF4-FFF2-40B4-BE49-F238E27FC236}">
                <a16:creationId xmlns:a16="http://schemas.microsoft.com/office/drawing/2014/main" id="{C2BF00BC-3CEE-4E25-8F3E-45912034B8BF}"/>
              </a:ext>
            </a:extLst>
          </p:cNvPr>
          <p:cNvSpPr/>
          <p:nvPr/>
        </p:nvSpPr>
        <p:spPr>
          <a:xfrm>
            <a:off x="315900" y="6099122"/>
            <a:ext cx="2573517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Click here for the song.</a:t>
            </a:r>
          </a:p>
        </p:txBody>
      </p:sp>
    </p:spTree>
    <p:extLst>
      <p:ext uri="{BB962C8B-B14F-4D97-AF65-F5344CB8AC3E}">
        <p14:creationId xmlns:p14="http://schemas.microsoft.com/office/powerpoint/2010/main" val="816809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7"/>
          <p:cNvSpPr/>
          <p:nvPr/>
        </p:nvSpPr>
        <p:spPr>
          <a:xfrm>
            <a:off x="1113053" y="2092464"/>
            <a:ext cx="9881012" cy="4765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algn="ctr"/>
            <a:r>
              <a:rPr sz="3600" dirty="0">
                <a:solidFill>
                  <a:srgbClr val="002060"/>
                </a:solidFill>
                <a:latin typeface="Engravers MT"/>
                <a:ea typeface="Engravers MT"/>
                <a:cs typeface="Engravers MT"/>
                <a:sym typeface="Engravers MT"/>
              </a:rPr>
              <a:t>HOMEW</a:t>
            </a:r>
            <a:r>
              <a:rPr lang="en-US" sz="3600" dirty="0">
                <a:solidFill>
                  <a:srgbClr val="002060"/>
                </a:solidFill>
                <a:latin typeface="Engravers MT"/>
                <a:ea typeface="Engravers MT"/>
                <a:cs typeface="Engravers MT"/>
                <a:sym typeface="Engravers MT"/>
              </a:rPr>
              <a:t>ork</a:t>
            </a:r>
          </a:p>
          <a:p>
            <a:pPr algn="ctr"/>
            <a:endParaRPr lang="en-US" sz="1200" b="1" u="sng" dirty="0">
              <a:solidFill>
                <a:srgbClr val="002060"/>
              </a:solidFill>
              <a:latin typeface="Calisto MT" panose="02040603050505030304" pitchFamily="18" charset="0"/>
              <a:ea typeface="Engravers MT"/>
              <a:cs typeface="Engravers MT"/>
              <a:sym typeface="Engravers MT"/>
            </a:endParaRPr>
          </a:p>
          <a:p>
            <a:pPr algn="l"/>
            <a:endParaRPr sz="2400" b="1" u="sng" dirty="0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sz="2200" dirty="0">
                <a:latin typeface="Calisto MT"/>
                <a:ea typeface="Calisto MT"/>
                <a:cs typeface="Calisto MT"/>
                <a:sym typeface="Calisto MT"/>
              </a:rPr>
              <a:t>Try writing part or all of a song that uses what you have learned about rhyming. </a:t>
            </a:r>
            <a:endParaRPr lang="en-US" sz="22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2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sz="2200" dirty="0">
                <a:latin typeface="Calisto MT"/>
                <a:ea typeface="Calisto MT"/>
                <a:cs typeface="Calisto MT"/>
                <a:sym typeface="Calisto MT"/>
              </a:rPr>
              <a:t>To get inspired, look back at what you have written so far in your journal.  </a:t>
            </a:r>
            <a:endParaRPr lang="en-US" sz="22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2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Calisto MT"/>
                <a:ea typeface="Calisto MT"/>
                <a:cs typeface="Calisto MT"/>
                <a:sym typeface="Calisto MT"/>
              </a:rPr>
              <a:t>Remember: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sto MT"/>
                <a:ea typeface="Calisto MT"/>
                <a:cs typeface="Calisto MT"/>
                <a:sym typeface="Calisto MT"/>
              </a:rPr>
              <a:t>Pick words that fit what you want to say, not just words that rhyme.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sto MT"/>
                <a:ea typeface="Calisto MT"/>
                <a:cs typeface="Calisto MT"/>
                <a:sym typeface="Calisto MT"/>
              </a:rPr>
              <a:t>You can use websites to help you find rhyming words.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sto MT"/>
                <a:ea typeface="Calisto MT"/>
                <a:cs typeface="Calisto MT"/>
                <a:sym typeface="Calisto MT"/>
              </a:rPr>
              <a:t>What you write could be part of your final song or it could just be for practice. </a:t>
            </a:r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00" y="2092464"/>
            <a:ext cx="1206906" cy="114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48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5616" y="2149983"/>
            <a:ext cx="4379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Engravers MT" panose="02090707080505020304" pitchFamily="18" charset="0"/>
              </a:rPr>
              <a:t>Free Write</a:t>
            </a:r>
          </a:p>
        </p:txBody>
      </p:sp>
      <p:pic>
        <p:nvPicPr>
          <p:cNvPr id="7" name="Picture 6" descr="Free Journal Writing Cliparts, Download Free Journal Writing Cliparts png  images, Free ClipArts on Clipart Library">
            <a:extLst>
              <a:ext uri="{FF2B5EF4-FFF2-40B4-BE49-F238E27FC236}">
                <a16:creationId xmlns:a16="http://schemas.microsoft.com/office/drawing/2014/main" id="{2D560608-9570-4590-911E-C2B291B67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0" y="2091022"/>
            <a:ext cx="1138815" cy="110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988696-03D9-4BD3-9E95-292EE476AF56}"/>
              </a:ext>
            </a:extLst>
          </p:cNvPr>
          <p:cNvSpPr/>
          <p:nvPr/>
        </p:nvSpPr>
        <p:spPr>
          <a:xfrm>
            <a:off x="2214420" y="3377014"/>
            <a:ext cx="86659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B050"/>
                </a:solidFill>
                <a:latin typeface="Calisto MT"/>
                <a:ea typeface="Lustria"/>
                <a:cs typeface="Calisto MT"/>
                <a:sym typeface="Lustria"/>
              </a:rPr>
              <a:t>Do</a:t>
            </a:r>
            <a:r>
              <a:rPr lang="en-US" sz="2400" dirty="0">
                <a:solidFill>
                  <a:sysClr val="windowText" lastClr="000000"/>
                </a:solidFill>
                <a:latin typeface="Calisto MT"/>
                <a:ea typeface="Lustria"/>
                <a:cs typeface="Calisto MT"/>
                <a:sym typeface="Lustria"/>
              </a:rPr>
              <a:t>: Write about anything on your mind.</a:t>
            </a:r>
          </a:p>
          <a:p>
            <a:pPr>
              <a:defRPr/>
            </a:pPr>
            <a:endParaRPr lang="en-US" sz="2400" dirty="0">
              <a:solidFill>
                <a:sysClr val="windowText" lastClr="000000"/>
              </a:solidFill>
              <a:latin typeface="Calisto MT"/>
              <a:ea typeface="Lustria"/>
              <a:cs typeface="Calisto MT"/>
              <a:sym typeface="Lustria"/>
            </a:endParaRPr>
          </a:p>
          <a:p>
            <a:pPr>
              <a:defRPr/>
            </a:pPr>
            <a:r>
              <a:rPr lang="en-US" sz="2400" b="1" dirty="0">
                <a:solidFill>
                  <a:srgbClr val="00B050"/>
                </a:solidFill>
                <a:latin typeface="Calisto MT"/>
                <a:ea typeface="Lustria"/>
                <a:cs typeface="Calisto MT"/>
                <a:sym typeface="Lustria"/>
              </a:rPr>
              <a:t>Do</a:t>
            </a:r>
            <a:r>
              <a:rPr lang="en-US" sz="2400" dirty="0">
                <a:solidFill>
                  <a:sysClr val="windowText" lastClr="000000"/>
                </a:solidFill>
                <a:latin typeface="Calisto MT"/>
                <a:ea typeface="Lustria"/>
                <a:cs typeface="Calisto MT"/>
                <a:sym typeface="Lustria"/>
              </a:rPr>
              <a:t>: Focus on writing for the entire five minutes.</a:t>
            </a:r>
          </a:p>
          <a:p>
            <a:pPr>
              <a:defRPr/>
            </a:pPr>
            <a:endParaRPr lang="en-US" sz="2400" dirty="0">
              <a:solidFill>
                <a:sysClr val="windowText" lastClr="000000"/>
              </a:solidFill>
              <a:latin typeface="Calisto MT"/>
              <a:ea typeface="Lustria"/>
              <a:cs typeface="Calisto MT"/>
              <a:sym typeface="Lustria"/>
            </a:endParaRPr>
          </a:p>
          <a:p>
            <a:pPr>
              <a:defRPr/>
            </a:pPr>
            <a:r>
              <a:rPr lang="en-US" sz="2400" b="1" dirty="0">
                <a:solidFill>
                  <a:srgbClr val="00B050"/>
                </a:solidFill>
                <a:latin typeface="Calisto MT"/>
                <a:ea typeface="Lustria"/>
                <a:cs typeface="Calisto MT"/>
                <a:sym typeface="Lustria"/>
              </a:rPr>
              <a:t>Do</a:t>
            </a:r>
            <a:r>
              <a:rPr lang="en-US" sz="2400" dirty="0">
                <a:solidFill>
                  <a:sysClr val="windowText" lastClr="000000"/>
                </a:solidFill>
                <a:latin typeface="Calisto MT"/>
                <a:ea typeface="Lustria"/>
                <a:cs typeface="Calisto MT"/>
                <a:sym typeface="Lustria"/>
              </a:rPr>
              <a:t>: Keep your pen or pencil moving for the whole five minutes.</a:t>
            </a:r>
          </a:p>
          <a:p>
            <a:pPr>
              <a:defRPr/>
            </a:pPr>
            <a:endParaRPr lang="en-US" sz="2400" dirty="0">
              <a:solidFill>
                <a:sysClr val="windowText" lastClr="000000"/>
              </a:solidFill>
              <a:latin typeface="Calisto MT"/>
              <a:ea typeface="Lustria"/>
              <a:cs typeface="Calisto MT"/>
              <a:sym typeface="Lustria"/>
            </a:endParaRP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Calisto MT"/>
                <a:ea typeface="Lustria"/>
                <a:cs typeface="Calisto MT"/>
                <a:sym typeface="Lustria"/>
              </a:rPr>
              <a:t>Don’t</a:t>
            </a:r>
            <a:r>
              <a:rPr lang="en-US" sz="2400" dirty="0">
                <a:solidFill>
                  <a:sysClr val="windowText" lastClr="000000"/>
                </a:solidFill>
                <a:latin typeface="Calisto MT"/>
                <a:ea typeface="Lustria"/>
                <a:cs typeface="Calisto MT"/>
                <a:sym typeface="Lustria"/>
              </a:rPr>
              <a:t>: Worry about conventions like spelling or punctuation.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950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3"/>
          <p:cNvSpPr/>
          <p:nvPr/>
        </p:nvSpPr>
        <p:spPr>
          <a:xfrm>
            <a:off x="1938027" y="2023404"/>
            <a:ext cx="8137625" cy="5327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 algn="ctr"/>
            <a:r>
              <a:rPr sz="3600" dirty="0">
                <a:solidFill>
                  <a:srgbClr val="002060"/>
                </a:solidFill>
                <a:latin typeface="Engravers MT"/>
                <a:ea typeface="Engravers MT"/>
                <a:cs typeface="Engravers MT"/>
                <a:sym typeface="Engravers MT"/>
              </a:rPr>
              <a:t>BRAINSTORM</a:t>
            </a:r>
            <a:r>
              <a:rPr sz="4800" dirty="0">
                <a:solidFill>
                  <a:srgbClr val="002060"/>
                </a:solidFill>
                <a:latin typeface="Engravers MT"/>
                <a:ea typeface="Engravers MT"/>
                <a:cs typeface="Engravers MT"/>
                <a:sym typeface="Engravers MT"/>
              </a:rPr>
              <a:t> </a:t>
            </a:r>
            <a:endParaRPr sz="4400" dirty="0">
              <a:solidFill>
                <a:srgbClr val="002060"/>
              </a:solidFill>
              <a:latin typeface="Engravers MT"/>
              <a:ea typeface="Engravers MT"/>
              <a:cs typeface="Engravers MT"/>
              <a:sym typeface="Engravers MT"/>
            </a:endParaRPr>
          </a:p>
          <a:p>
            <a:pPr lvl="0" algn="l"/>
            <a:endParaRPr lang="en-US" sz="3000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 algn="ctr"/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In your journal, write as many words that </a:t>
            </a:r>
            <a:r>
              <a:rPr sz="2400" b="1" dirty="0">
                <a:latin typeface="Calisto MT"/>
                <a:ea typeface="Calisto MT"/>
                <a:cs typeface="Calisto MT"/>
                <a:sym typeface="Calisto MT"/>
              </a:rPr>
              <a:t>rhyme with “top”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 as you can in </a:t>
            </a:r>
            <a:r>
              <a:rPr sz="2400" dirty="0">
                <a:solidFill>
                  <a:srgbClr val="234D10"/>
                </a:solidFill>
                <a:latin typeface="Calisto MT"/>
                <a:ea typeface="Calisto MT"/>
                <a:cs typeface="Calisto MT"/>
                <a:sym typeface="Calisto MT"/>
              </a:rPr>
              <a:t>30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 seconds.</a:t>
            </a:r>
          </a:p>
          <a:p>
            <a:pPr lvl="0" algn="ctr"/>
            <a:endParaRPr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 algn="ctr"/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*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Remember</a:t>
            </a: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: 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rhyming words don’t have to be only one syllable. For example</a:t>
            </a: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,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 “hip-hop” rhymes with “top</a:t>
            </a: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.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”</a:t>
            </a:r>
          </a:p>
          <a:p>
            <a:pPr lvl="0" algn="ctr"/>
            <a:endParaRPr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 algn="ctr"/>
            <a:r>
              <a:rPr sz="2400" dirty="0">
                <a:solidFill>
                  <a:schemeClr val="accent4">
                    <a:lumMod val="75000"/>
                  </a:schemeClr>
                </a:solidFill>
                <a:latin typeface="Calisto MT"/>
                <a:ea typeface="Calisto MT"/>
                <a:cs typeface="Calisto MT"/>
                <a:sym typeface="Calisto MT"/>
              </a:rPr>
              <a:t>Ready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…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listo MT"/>
                <a:ea typeface="Calisto MT"/>
                <a:cs typeface="Calisto MT"/>
                <a:sym typeface="Calisto MT"/>
              </a:rPr>
              <a:t>s</a:t>
            </a:r>
            <a:r>
              <a:rPr sz="2400" dirty="0">
                <a:solidFill>
                  <a:schemeClr val="accent4">
                    <a:lumMod val="75000"/>
                  </a:schemeClr>
                </a:solidFill>
                <a:latin typeface="Calisto MT"/>
                <a:ea typeface="Calisto MT"/>
                <a:cs typeface="Calisto MT"/>
                <a:sym typeface="Calisto MT"/>
              </a:rPr>
              <a:t>et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… </a:t>
            </a:r>
            <a:r>
              <a:rPr sz="2400" b="1" dirty="0">
                <a:solidFill>
                  <a:schemeClr val="accent6"/>
                </a:solidFill>
                <a:latin typeface="Calisto MT"/>
                <a:ea typeface="Calisto MT"/>
                <a:cs typeface="Calisto MT"/>
                <a:sym typeface="Calisto MT"/>
              </a:rPr>
              <a:t>GO</a:t>
            </a: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!</a:t>
            </a:r>
            <a:endParaRPr sz="2400" dirty="0">
              <a:latin typeface="Calisto MT"/>
              <a:ea typeface="Calisto MT"/>
              <a:cs typeface="Calisto MT"/>
              <a:sym typeface="Calisto MT"/>
            </a:endParaRPr>
          </a:p>
        </p:txBody>
      </p:sp>
      <p:pic>
        <p:nvPicPr>
          <p:cNvPr id="5" name="Picture 4" descr="Free Journal Writing Cliparts, Download Free Journal Writing Cliparts png  images, Free ClipArts on Clipart Library">
            <a:extLst>
              <a:ext uri="{FF2B5EF4-FFF2-40B4-BE49-F238E27FC236}">
                <a16:creationId xmlns:a16="http://schemas.microsoft.com/office/drawing/2014/main" id="{33184DE8-045A-4938-9F0D-6A8AC3A35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41" y="2187515"/>
            <a:ext cx="946053" cy="91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671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5"/>
          <p:cNvSpPr/>
          <p:nvPr/>
        </p:nvSpPr>
        <p:spPr>
          <a:xfrm>
            <a:off x="1810031" y="1622748"/>
            <a:ext cx="8175009" cy="631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endParaRPr lang="en-US" sz="1900" dirty="0">
              <a:latin typeface="Calisto MT"/>
              <a:ea typeface="Calisto MT"/>
              <a:cs typeface="Calisto MT"/>
              <a:sym typeface="Calisto MT"/>
            </a:endParaRPr>
          </a:p>
          <a:p>
            <a:endParaRPr sz="1900" dirty="0">
              <a:latin typeface="Calisto MT"/>
              <a:ea typeface="Calisto MT"/>
              <a:cs typeface="Calisto MT"/>
              <a:sym typeface="Calisto MT"/>
            </a:endParaRPr>
          </a:p>
          <a:p>
            <a:pPr algn="ctr"/>
            <a:r>
              <a:rPr sz="3600" dirty="0">
                <a:solidFill>
                  <a:srgbClr val="002060"/>
                </a:solidFill>
                <a:latin typeface="Engravers MT"/>
                <a:ea typeface="Engravers MT"/>
                <a:cs typeface="Engravers MT"/>
                <a:sym typeface="Engravers MT"/>
              </a:rPr>
              <a:t>ACTIVITY</a:t>
            </a:r>
            <a:endParaRPr sz="3600" b="1" u="sng" dirty="0">
              <a:solidFill>
                <a:srgbClr val="00206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algn="l"/>
            <a:endParaRPr b="1" u="sng" dirty="0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algn="l"/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Rhymes occur when words at the end of two or more lines in a song share the same or a similar sound.</a:t>
            </a:r>
          </a:p>
          <a:p>
            <a:pPr algn="l"/>
            <a:endParaRPr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An </a:t>
            </a: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 </a:t>
            </a:r>
            <a:r>
              <a:rPr sz="24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exact rhyme </a:t>
            </a:r>
            <a:r>
              <a:rPr lang="en-US" sz="24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 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has the same ending sound. </a:t>
            </a:r>
            <a:endParaRPr lang="en-US"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algn="l"/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	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Like “last,” “past,” and “fast.”</a:t>
            </a:r>
          </a:p>
          <a:p>
            <a:pPr algn="l"/>
            <a:endParaRPr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An </a:t>
            </a: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 </a:t>
            </a:r>
            <a:r>
              <a:rPr sz="24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approximate rhyme </a:t>
            </a:r>
            <a:r>
              <a:rPr lang="en-US" sz="24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 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sounds like a rhyme depending on how the artist sings the words. </a:t>
            </a:r>
            <a:endParaRPr lang="en-US"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algn="l"/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	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Like “age,” “fade,” and “play.”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2653184" y="4128450"/>
            <a:ext cx="1700784" cy="38048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53184" y="5228193"/>
            <a:ext cx="2691384" cy="384943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74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5"/>
          <p:cNvSpPr/>
          <p:nvPr/>
        </p:nvSpPr>
        <p:spPr>
          <a:xfrm>
            <a:off x="1810031" y="1622748"/>
            <a:ext cx="8175009" cy="631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endParaRPr lang="en-US" sz="1900" dirty="0">
              <a:latin typeface="Calisto MT"/>
              <a:ea typeface="Calisto MT"/>
              <a:cs typeface="Calisto MT"/>
              <a:sym typeface="Calisto MT"/>
            </a:endParaRPr>
          </a:p>
          <a:p>
            <a:endParaRPr sz="1900" dirty="0">
              <a:latin typeface="Calisto MT"/>
              <a:ea typeface="Calisto MT"/>
              <a:cs typeface="Calisto MT"/>
              <a:sym typeface="Calisto MT"/>
            </a:endParaRPr>
          </a:p>
          <a:p>
            <a:pPr algn="ctr"/>
            <a:r>
              <a:rPr sz="3600" dirty="0">
                <a:solidFill>
                  <a:srgbClr val="002060"/>
                </a:solidFill>
                <a:latin typeface="Engravers MT"/>
                <a:ea typeface="Engravers MT"/>
                <a:cs typeface="Engravers MT"/>
                <a:sym typeface="Engravers MT"/>
              </a:rPr>
              <a:t>ACTIVITY</a:t>
            </a:r>
            <a:endParaRPr sz="3600" b="1" u="sng" dirty="0">
              <a:solidFill>
                <a:srgbClr val="00206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algn="l"/>
            <a:endParaRPr b="1" u="sng" dirty="0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A </a:t>
            </a:r>
            <a:r>
              <a:rPr lang="en-US" sz="24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rhyme scheme </a:t>
            </a: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describes the pattern of rhyming words at the end of lines in a song.  </a:t>
            </a:r>
          </a:p>
          <a:p>
            <a:endParaRPr lang="en-US"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>
              <a:buSzPct val="100000"/>
            </a:pP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To identify the </a:t>
            </a:r>
            <a:r>
              <a:rPr lang="en-US" sz="24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rhyme scheme</a:t>
            </a: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: </a:t>
            </a:r>
          </a:p>
          <a:p>
            <a:pPr>
              <a:buSzPct val="100000"/>
            </a:pPr>
            <a:endParaRPr lang="en-US"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Use </a:t>
            </a:r>
            <a:r>
              <a:rPr lang="en-US" sz="2400" b="1" dirty="0">
                <a:latin typeface="Calisto MT"/>
                <a:ea typeface="Calisto MT"/>
                <a:cs typeface="Calisto MT"/>
                <a:sym typeface="Calisto MT"/>
              </a:rPr>
              <a:t>A </a:t>
            </a: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for the first line. </a:t>
            </a:r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</a:pPr>
            <a:endParaRPr lang="en-US" sz="12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For any other lines that rhyme with it, also label </a:t>
            </a:r>
            <a:r>
              <a:rPr lang="en-US" sz="2400" b="1" dirty="0">
                <a:latin typeface="Calisto MT"/>
                <a:ea typeface="Calisto MT"/>
                <a:cs typeface="Calisto MT"/>
                <a:sym typeface="Calisto MT"/>
              </a:rPr>
              <a:t>A</a:t>
            </a: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. </a:t>
            </a:r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</a:pPr>
            <a:endParaRPr lang="en-US" sz="12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If a line does not rhyme with </a:t>
            </a:r>
            <a:r>
              <a:rPr lang="en-US" sz="2400" b="1" dirty="0">
                <a:latin typeface="Calisto MT"/>
                <a:ea typeface="Calisto MT"/>
                <a:cs typeface="Calisto MT"/>
                <a:sym typeface="Calisto MT"/>
              </a:rPr>
              <a:t>A</a:t>
            </a: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, label it </a:t>
            </a:r>
            <a:r>
              <a:rPr lang="en-US" sz="2400" b="1" dirty="0">
                <a:latin typeface="Calisto MT"/>
                <a:ea typeface="Calisto MT"/>
                <a:cs typeface="Calisto MT"/>
                <a:sym typeface="Calisto MT"/>
              </a:rPr>
              <a:t>B</a:t>
            </a: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809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5"/>
          <p:cNvSpPr/>
          <p:nvPr/>
        </p:nvSpPr>
        <p:spPr>
          <a:xfrm>
            <a:off x="1810031" y="1622748"/>
            <a:ext cx="8175009" cy="631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endParaRPr lang="en-US" sz="1900" dirty="0">
              <a:latin typeface="Calisto MT"/>
              <a:ea typeface="Calisto MT"/>
              <a:cs typeface="Calisto MT"/>
              <a:sym typeface="Calisto MT"/>
            </a:endParaRPr>
          </a:p>
          <a:p>
            <a:endParaRPr sz="1900" dirty="0">
              <a:latin typeface="Calisto MT"/>
              <a:ea typeface="Calisto MT"/>
              <a:cs typeface="Calisto MT"/>
              <a:sym typeface="Calisto MT"/>
            </a:endParaRPr>
          </a:p>
          <a:p>
            <a:pPr algn="ctr"/>
            <a:r>
              <a:rPr sz="3600" dirty="0">
                <a:solidFill>
                  <a:srgbClr val="002060"/>
                </a:solidFill>
                <a:latin typeface="Engravers MT"/>
                <a:ea typeface="Engravers MT"/>
                <a:cs typeface="Engravers MT"/>
                <a:sym typeface="Engravers MT"/>
              </a:rPr>
              <a:t>ACTIVITY</a:t>
            </a:r>
            <a:endParaRPr sz="3600" b="1" u="sng" dirty="0">
              <a:solidFill>
                <a:srgbClr val="00206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algn="l"/>
            <a:endParaRPr b="1" u="sng" dirty="0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>
              <a:buSzPct val="100000"/>
            </a:pP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Let’s practice using the </a:t>
            </a:r>
            <a:r>
              <a:rPr lang="en-US" sz="2400" b="1" dirty="0">
                <a:latin typeface="Calisto MT"/>
                <a:ea typeface="Calisto MT"/>
                <a:cs typeface="Calisto MT"/>
                <a:sym typeface="Calisto MT"/>
              </a:rPr>
              <a:t>Rhyming Worksheet.</a:t>
            </a:r>
          </a:p>
          <a:p>
            <a:pPr>
              <a:buSzPct val="100000"/>
            </a:pPr>
            <a:endParaRPr lang="en-US" sz="2400" b="1" dirty="0">
              <a:latin typeface="Calisto MT"/>
              <a:ea typeface="Calisto MT"/>
              <a:cs typeface="Calisto MT"/>
              <a:sym typeface="Calisto MT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Identify the rhyme schemes of the song excerpts by placing </a:t>
            </a:r>
            <a:r>
              <a:rPr lang="en-US" sz="2400" b="1" dirty="0">
                <a:latin typeface="Calisto MT"/>
                <a:ea typeface="Calisto MT"/>
                <a:cs typeface="Calisto MT"/>
                <a:sym typeface="Calisto MT"/>
              </a:rPr>
              <a:t>A</a:t>
            </a: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 or </a:t>
            </a:r>
            <a:r>
              <a:rPr lang="en-US" sz="2400" b="1" dirty="0">
                <a:latin typeface="Calisto MT"/>
                <a:ea typeface="Calisto MT"/>
                <a:cs typeface="Calisto MT"/>
                <a:sym typeface="Calisto MT"/>
              </a:rPr>
              <a:t>B </a:t>
            </a: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in the blanks.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endParaRPr lang="en-US" sz="12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Circle words that are exact rhymes.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endParaRPr lang="en-US" sz="12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sz="2400" u="sng" dirty="0">
                <a:latin typeface="Calisto MT"/>
                <a:ea typeface="Calisto MT"/>
                <a:cs typeface="Calisto MT"/>
                <a:sym typeface="Calisto MT"/>
              </a:rPr>
              <a:t>Underline</a:t>
            </a: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 words that are approximate rhymes. </a:t>
            </a:r>
          </a:p>
        </p:txBody>
      </p:sp>
      <p:sp>
        <p:nvSpPr>
          <p:cNvPr id="3" name="Oval 2"/>
          <p:cNvSpPr/>
          <p:nvPr/>
        </p:nvSpPr>
        <p:spPr>
          <a:xfrm>
            <a:off x="2078336" y="4655433"/>
            <a:ext cx="921049" cy="435635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43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4">
            <a:extLst>
              <a:ext uri="{FF2B5EF4-FFF2-40B4-BE49-F238E27FC236}">
                <a16:creationId xmlns:a16="http://schemas.microsoft.com/office/drawing/2014/main" id="{89E9778E-2368-439D-B7EE-6B416D6C58A4}"/>
              </a:ext>
            </a:extLst>
          </p:cNvPr>
          <p:cNvSpPr/>
          <p:nvPr/>
        </p:nvSpPr>
        <p:spPr>
          <a:xfrm>
            <a:off x="4611620" y="3151204"/>
            <a:ext cx="6478626" cy="1286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normAutofit/>
          </a:bodyPr>
          <a:lstStyle>
            <a:lvl1pPr algn="l">
              <a:defRPr sz="3300" b="1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dirty="0">
                <a:latin typeface="Calisto MT" panose="02040603050505030304" pitchFamily="18" charset="0"/>
              </a:rPr>
              <a:t>For help with rhyming</a:t>
            </a:r>
            <a:r>
              <a:rPr lang="en-US" sz="3200" dirty="0">
                <a:latin typeface="Calisto MT" panose="02040603050505030304" pitchFamily="18" charset="0"/>
              </a:rPr>
              <a:t>,</a:t>
            </a:r>
            <a:r>
              <a:rPr sz="3200" dirty="0">
                <a:latin typeface="Calisto MT" panose="02040603050505030304" pitchFamily="18" charset="0"/>
              </a:rPr>
              <a:t> try:</a:t>
            </a:r>
          </a:p>
        </p:txBody>
      </p:sp>
      <p:sp>
        <p:nvSpPr>
          <p:cNvPr id="6" name="Shape 53">
            <a:extLst>
              <a:ext uri="{FF2B5EF4-FFF2-40B4-BE49-F238E27FC236}">
                <a16:creationId xmlns:a16="http://schemas.microsoft.com/office/drawing/2014/main" id="{0DCA1A00-9C55-42FB-B09C-37BD99FA6386}"/>
              </a:ext>
            </a:extLst>
          </p:cNvPr>
          <p:cNvSpPr/>
          <p:nvPr/>
        </p:nvSpPr>
        <p:spPr>
          <a:xfrm>
            <a:off x="4726049" y="4069539"/>
            <a:ext cx="7203165" cy="2651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normAutofit/>
          </a:bodyPr>
          <a:lstStyle/>
          <a:p>
            <a:pPr marL="160421" indent="-160421" algn="l">
              <a:buSzPct val="100000"/>
              <a:buFontTx/>
              <a:buChar char="•"/>
            </a:pPr>
            <a:r>
              <a:rPr lang="en-US" sz="2700" dirty="0">
                <a:latin typeface="Calisto MT"/>
                <a:ea typeface="Calisto MT"/>
                <a:cs typeface="Calisto MT"/>
                <a:sym typeface="Calisto MT"/>
              </a:rPr>
              <a:t> </a:t>
            </a: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Web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sites such as </a:t>
            </a:r>
            <a:r>
              <a:rPr sz="2400" dirty="0">
                <a:solidFill>
                  <a:srgbClr val="002060"/>
                </a:solidFill>
                <a:latin typeface="Calisto MT"/>
                <a:cs typeface="Calisto MT"/>
                <a:hlinkClick r:id="rId3"/>
              </a:rPr>
              <a:t>rhymezone.com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 and </a:t>
            </a:r>
            <a:r>
              <a:rPr sz="2400" dirty="0">
                <a:solidFill>
                  <a:srgbClr val="002060"/>
                </a:solidFill>
                <a:latin typeface="Calisto MT"/>
                <a:cs typeface="Calisto MT"/>
                <a:hlinkClick r:id="rId4"/>
              </a:rPr>
              <a:t>rhymer.com</a:t>
            </a:r>
            <a:endParaRPr sz="2400" dirty="0">
              <a:solidFill>
                <a:srgbClr val="002060"/>
              </a:solidFill>
              <a:latin typeface="Calisto MT"/>
              <a:ea typeface="Calisto MT"/>
              <a:cs typeface="Calisto MT"/>
              <a:sym typeface="Calisto MT"/>
            </a:endParaRPr>
          </a:p>
          <a:p>
            <a:pPr algn="l"/>
            <a:endParaRPr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160421" indent="-160421" algn="l">
              <a:buSzPct val="100000"/>
              <a:buFontTx/>
              <a:buChar char="•"/>
            </a:pP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A thesaurus, either on the </a:t>
            </a: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I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nternet or in the library</a:t>
            </a:r>
          </a:p>
          <a:p>
            <a:pPr algn="l"/>
            <a:endParaRPr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algn="l"/>
            <a:endParaRPr sz="2900" dirty="0">
              <a:latin typeface="Calisto MT"/>
              <a:ea typeface="Calisto MT"/>
              <a:cs typeface="Calisto MT"/>
              <a:sym typeface="Calisto M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C0167C-BE83-311C-6562-12E6EDAE0C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961" y="2154435"/>
            <a:ext cx="3573233" cy="456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01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5"/>
          <p:cNvSpPr/>
          <p:nvPr/>
        </p:nvSpPr>
        <p:spPr>
          <a:xfrm>
            <a:off x="1810031" y="1622748"/>
            <a:ext cx="8175009" cy="631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endParaRPr lang="en-US" sz="1900" dirty="0">
              <a:latin typeface="Calisto MT"/>
              <a:ea typeface="Calisto MT"/>
              <a:cs typeface="Calisto MT"/>
              <a:sym typeface="Calisto MT"/>
            </a:endParaRPr>
          </a:p>
          <a:p>
            <a:endParaRPr sz="1900" dirty="0">
              <a:latin typeface="Calisto MT"/>
              <a:ea typeface="Calisto MT"/>
              <a:cs typeface="Calisto MT"/>
              <a:sym typeface="Calisto MT"/>
            </a:endParaRPr>
          </a:p>
          <a:p>
            <a:pPr algn="ctr"/>
            <a:r>
              <a:rPr sz="3600" dirty="0">
                <a:solidFill>
                  <a:srgbClr val="002060"/>
                </a:solidFill>
                <a:latin typeface="Engravers MT"/>
                <a:ea typeface="Engravers MT"/>
                <a:cs typeface="Engravers MT"/>
                <a:sym typeface="Engravers MT"/>
              </a:rPr>
              <a:t>ACTIVITY</a:t>
            </a:r>
            <a:endParaRPr sz="3600" b="1" u="sng" dirty="0">
              <a:solidFill>
                <a:srgbClr val="00206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algn="l"/>
            <a:endParaRPr b="1" u="sng" dirty="0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6D9ACFB4-8BB6-4E39-9B33-3D759DB70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151" y="3677276"/>
            <a:ext cx="3739142" cy="3115951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E629B62A-64BE-453C-BB62-8FCB126030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189" y="2975388"/>
            <a:ext cx="4448691" cy="644738"/>
          </a:xfrm>
          <a:prstGeom prst="rect">
            <a:avLst/>
          </a:prstGeom>
        </p:spPr>
      </p:pic>
      <p:pic>
        <p:nvPicPr>
          <p:cNvPr id="9" name="Picture 4" descr="70,483 Headphone Illustrations &amp;amp; Clip Art - iStock">
            <a:hlinkClick r:id="rId5"/>
            <a:extLst>
              <a:ext uri="{FF2B5EF4-FFF2-40B4-BE49-F238E27FC236}">
                <a16:creationId xmlns:a16="http://schemas.microsoft.com/office/drawing/2014/main" id="{B2E091B0-3083-4937-8DBC-0CFEEA610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51" y="4903113"/>
            <a:ext cx="1196009" cy="119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hlinkClick r:id="rId5"/>
            <a:extLst>
              <a:ext uri="{FF2B5EF4-FFF2-40B4-BE49-F238E27FC236}">
                <a16:creationId xmlns:a16="http://schemas.microsoft.com/office/drawing/2014/main" id="{45719CAF-1724-4B80-9A68-845070E7DF44}"/>
              </a:ext>
            </a:extLst>
          </p:cNvPr>
          <p:cNvSpPr/>
          <p:nvPr/>
        </p:nvSpPr>
        <p:spPr>
          <a:xfrm>
            <a:off x="315900" y="6099122"/>
            <a:ext cx="2573517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Click here for the song.</a:t>
            </a:r>
          </a:p>
        </p:txBody>
      </p:sp>
    </p:spTree>
    <p:extLst>
      <p:ext uri="{BB962C8B-B14F-4D97-AF65-F5344CB8AC3E}">
        <p14:creationId xmlns:p14="http://schemas.microsoft.com/office/powerpoint/2010/main" val="3282893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5"/>
          <p:cNvSpPr/>
          <p:nvPr/>
        </p:nvSpPr>
        <p:spPr>
          <a:xfrm>
            <a:off x="1810031" y="1622748"/>
            <a:ext cx="8175009" cy="631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endParaRPr lang="en-US" sz="1900" dirty="0">
              <a:latin typeface="Calisto MT"/>
              <a:ea typeface="Calisto MT"/>
              <a:cs typeface="Calisto MT"/>
              <a:sym typeface="Calisto MT"/>
            </a:endParaRPr>
          </a:p>
          <a:p>
            <a:endParaRPr sz="1900" dirty="0">
              <a:latin typeface="Calisto MT"/>
              <a:ea typeface="Calisto MT"/>
              <a:cs typeface="Calisto MT"/>
              <a:sym typeface="Calisto MT"/>
            </a:endParaRPr>
          </a:p>
          <a:p>
            <a:pPr algn="ctr"/>
            <a:r>
              <a:rPr sz="3600" dirty="0">
                <a:solidFill>
                  <a:srgbClr val="002060"/>
                </a:solidFill>
                <a:latin typeface="Engravers MT"/>
                <a:ea typeface="Engravers MT"/>
                <a:cs typeface="Engravers MT"/>
                <a:sym typeface="Engravers MT"/>
              </a:rPr>
              <a:t>ACTIVITY</a:t>
            </a:r>
            <a:endParaRPr sz="3600" b="1" u="sng" dirty="0">
              <a:solidFill>
                <a:srgbClr val="00206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algn="l"/>
            <a:endParaRPr b="1" u="sng" dirty="0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1203B1D-F2C2-4012-8D5A-BBC645289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589" y="3950402"/>
            <a:ext cx="4695722" cy="1990705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8311FC78-5A06-4207-B3EE-F9E04411B1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268" y="3083482"/>
            <a:ext cx="3756050" cy="672536"/>
          </a:xfrm>
          <a:prstGeom prst="rect">
            <a:avLst/>
          </a:prstGeom>
        </p:spPr>
      </p:pic>
      <p:pic>
        <p:nvPicPr>
          <p:cNvPr id="9" name="Picture 4" descr="70,483 Headphone Illustrations &amp;amp; Clip Art - iStock">
            <a:hlinkClick r:id="rId5"/>
            <a:extLst>
              <a:ext uri="{FF2B5EF4-FFF2-40B4-BE49-F238E27FC236}">
                <a16:creationId xmlns:a16="http://schemas.microsoft.com/office/drawing/2014/main" id="{BC5E7B0B-296E-47FB-906D-CBC6DD2E8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51" y="4903113"/>
            <a:ext cx="1196009" cy="119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hlinkClick r:id="rId5"/>
            <a:extLst>
              <a:ext uri="{FF2B5EF4-FFF2-40B4-BE49-F238E27FC236}">
                <a16:creationId xmlns:a16="http://schemas.microsoft.com/office/drawing/2014/main" id="{2923DBB2-DCFD-4289-8082-C23FF1852C55}"/>
              </a:ext>
            </a:extLst>
          </p:cNvPr>
          <p:cNvSpPr/>
          <p:nvPr/>
        </p:nvSpPr>
        <p:spPr>
          <a:xfrm>
            <a:off x="315900" y="6099122"/>
            <a:ext cx="2573517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Click here for the song.</a:t>
            </a:r>
          </a:p>
        </p:txBody>
      </p:sp>
    </p:spTree>
    <p:extLst>
      <p:ext uri="{BB962C8B-B14F-4D97-AF65-F5344CB8AC3E}">
        <p14:creationId xmlns:p14="http://schemas.microsoft.com/office/powerpoint/2010/main" val="559411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418</Words>
  <Application>Microsoft Office PowerPoint</Application>
  <PresentationFormat>Widescreen</PresentationFormat>
  <Paragraphs>86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Calisto MT</vt:lpstr>
      <vt:lpstr>Engravers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Trisha Marks</dc:creator>
  <cp:lastModifiedBy>Aaron Helvig</cp:lastModifiedBy>
  <cp:revision>18</cp:revision>
  <dcterms:created xsi:type="dcterms:W3CDTF">2020-07-24T15:28:26Z</dcterms:created>
  <dcterms:modified xsi:type="dcterms:W3CDTF">2022-05-18T21:12:39Z</dcterms:modified>
</cp:coreProperties>
</file>