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3" r:id="rId4"/>
    <p:sldId id="264" r:id="rId5"/>
    <p:sldId id="265" r:id="rId6"/>
    <p:sldId id="270" r:id="rId7"/>
    <p:sldId id="271" r:id="rId8"/>
    <p:sldId id="272" r:id="rId9"/>
    <p:sldId id="273" r:id="rId10"/>
    <p:sldId id="262" r:id="rId11"/>
    <p:sldId id="26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2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A4F2-4DDE-4D28-99F8-402263DC5278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7"/>
          <p:cNvSpPr/>
          <p:nvPr/>
        </p:nvSpPr>
        <p:spPr>
          <a:xfrm>
            <a:off x="1311161" y="1646113"/>
            <a:ext cx="9822915" cy="16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endParaRPr sz="32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ctr"/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  <a:ea typeface="Engravers MT"/>
                <a:cs typeface="Engravers MT"/>
                <a:sym typeface="Engravers MT"/>
              </a:rPr>
              <a:t>FOCUSED LYRIC-WRITING</a:t>
            </a:r>
            <a:endParaRPr sz="3600" b="1" dirty="0">
              <a:solidFill>
                <a:srgbClr val="002060"/>
              </a:solidFill>
              <a:latin typeface="Engravers MT" panose="02090707080505020304" pitchFamily="18" charset="0"/>
              <a:ea typeface="Arial Narrow"/>
              <a:cs typeface="Arial Narrow"/>
              <a:sym typeface="Arial Narrow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ea typeface="Arial Narrow"/>
                <a:cs typeface="Arial Narrow"/>
                <a:sym typeface="Arial Narrow"/>
              </a:rPr>
              <a:t>Lesson 8 | Grades 3-6</a:t>
            </a:r>
            <a:endParaRPr sz="2400" dirty="0">
              <a:solidFill>
                <a:schemeClr val="tx1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577" y="3251200"/>
            <a:ext cx="4538082" cy="227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64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4"/>
          <p:cNvSpPr/>
          <p:nvPr/>
        </p:nvSpPr>
        <p:spPr>
          <a:xfrm>
            <a:off x="1645569" y="2506711"/>
            <a:ext cx="9008571" cy="5565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r>
              <a:rPr lang="en-US" sz="2800" dirty="0">
                <a:latin typeface="Calisto MT" panose="02040603050505030304" pitchFamily="18" charset="0"/>
              </a:rPr>
              <a:t>Songwriters draw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listo MT" panose="02040603050505030304" pitchFamily="18" charset="0"/>
              </a:rPr>
              <a:t>inspiration </a:t>
            </a:r>
            <a:r>
              <a:rPr lang="en-US" sz="2800" dirty="0">
                <a:latin typeface="Calisto MT" panose="02040603050505030304" pitchFamily="18" charset="0"/>
              </a:rPr>
              <a:t>from many different sources, including other songs and songwriters. </a:t>
            </a: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However, i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f professional songwriters steal all or part of someone else’s song and sell it as their own work, this is called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plagiarism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, and it is illegal.</a:t>
            </a: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It is </a:t>
            </a:r>
            <a:r>
              <a:rPr lang="en-US" sz="2800" u="sng" dirty="0">
                <a:latin typeface="Calisto MT"/>
                <a:ea typeface="Calisto MT"/>
                <a:cs typeface="Calisto MT"/>
                <a:sym typeface="Calisto MT"/>
              </a:rPr>
              <a:t>never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 OK to use a song or part of a song written by someone else and claim it as your own work.</a:t>
            </a:r>
            <a:endParaRPr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52895" y="4664069"/>
            <a:ext cx="1752600" cy="46275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4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9"/>
          <p:cNvSpPr/>
          <p:nvPr/>
        </p:nvSpPr>
        <p:spPr>
          <a:xfrm>
            <a:off x="1541722" y="2638124"/>
            <a:ext cx="9473609" cy="3742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pPr algn="ctr">
              <a:buSzPct val="100000"/>
            </a:pPr>
            <a:endParaRPr lang="en-US" sz="3200" b="1" dirty="0">
              <a:solidFill>
                <a:srgbClr val="002060"/>
              </a:solidFill>
              <a:latin typeface="Calisto MT"/>
              <a:ea typeface="Calisto MT"/>
              <a:cs typeface="Calisto MT"/>
              <a:sym typeface="Calisto MT"/>
            </a:endParaRPr>
          </a:p>
          <a:p>
            <a:pPr algn="l">
              <a:buSzPct val="100000"/>
            </a:pP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Review the </a:t>
            </a:r>
            <a:r>
              <a:rPr lang="en-US" sz="2200" b="1" dirty="0">
                <a:latin typeface="Calisto MT"/>
                <a:ea typeface="Calisto MT"/>
                <a:cs typeface="Calisto MT"/>
                <a:sym typeface="Calisto MT"/>
              </a:rPr>
              <a:t>Songwriting Checklist</a:t>
            </a: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. </a:t>
            </a:r>
          </a:p>
          <a:p>
            <a:pPr algn="l">
              <a:buSzPct val="100000"/>
            </a:pPr>
            <a:endParaRPr lang="en-US" sz="1200" b="1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>
              <a:buSzPct val="100000"/>
            </a:pP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Remember:</a:t>
            </a:r>
          </a:p>
          <a:p>
            <a:pPr algn="l">
              <a:buSzPct val="100000"/>
            </a:pPr>
            <a:endParaRPr lang="en-US" sz="1200" dirty="0">
              <a:solidFill>
                <a:srgbClr val="002060"/>
              </a:solidFill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 algn="l"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The content of the song is most important.</a:t>
            </a:r>
          </a:p>
          <a:p>
            <a:pPr marL="457200" indent="-457200" algn="l"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Songs should follow a standard structure.</a:t>
            </a:r>
          </a:p>
          <a:p>
            <a:pPr marL="457200" indent="-457200" algn="l"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Attempt to rhyme so your song is catchy and memorable.</a:t>
            </a:r>
          </a:p>
          <a:p>
            <a:pPr marL="457200" indent="-457200" algn="l">
              <a:buSzPct val="100000"/>
              <a:buFont typeface="Arial" panose="020B0604020202020204" pitchFamily="34" charset="0"/>
              <a:buChar char="•"/>
            </a:pPr>
            <a:endParaRPr lang="en-US" sz="22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>
              <a:buSzPct val="100000"/>
            </a:pP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You may use the </a:t>
            </a:r>
            <a:r>
              <a:rPr lang="en-US" sz="2200" b="1" dirty="0">
                <a:latin typeface="Calisto MT"/>
                <a:ea typeface="Calisto MT"/>
                <a:cs typeface="Calisto MT"/>
                <a:sym typeface="Calisto MT"/>
              </a:rPr>
              <a:t>Songwriting Template </a:t>
            </a: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to write your song. If you decide to write a blues song, use the </a:t>
            </a:r>
            <a:r>
              <a:rPr lang="en-US" sz="2200" b="1" dirty="0">
                <a:latin typeface="Calisto MT"/>
                <a:ea typeface="Calisto MT"/>
                <a:cs typeface="Calisto MT"/>
                <a:sym typeface="Calisto MT"/>
              </a:rPr>
              <a:t>Blues Song Template</a:t>
            </a:r>
            <a:r>
              <a:rPr lang="en-US" sz="2200" dirty="0">
                <a:latin typeface="Calisto MT"/>
                <a:ea typeface="Calisto MT"/>
                <a:cs typeface="Calisto MT"/>
                <a:sym typeface="Calisto MT"/>
              </a:rPr>
              <a:t>. </a:t>
            </a:r>
            <a:endParaRPr sz="22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sp>
        <p:nvSpPr>
          <p:cNvPr id="6" name="Shape 46"/>
          <p:cNvSpPr/>
          <p:nvPr/>
        </p:nvSpPr>
        <p:spPr>
          <a:xfrm>
            <a:off x="2478643" y="1718574"/>
            <a:ext cx="5273893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 Write a song!</a:t>
            </a:r>
            <a:endParaRPr sz="3600" dirty="0">
              <a:solidFill>
                <a:srgbClr val="002060"/>
              </a:solidFill>
              <a:latin typeface="Engravers MT" panose="0209070708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6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6"/>
          <p:cNvSpPr/>
          <p:nvPr/>
        </p:nvSpPr>
        <p:spPr>
          <a:xfrm>
            <a:off x="1528081" y="2204655"/>
            <a:ext cx="9189537" cy="3898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ctr"/>
            <a:r>
              <a:rPr sz="3600" dirty="0">
                <a:solidFill>
                  <a:srgbClr val="002060"/>
                </a:solidFill>
                <a:latin typeface="Engravers MT"/>
                <a:ea typeface="Engravers MT"/>
                <a:cs typeface="Engravers MT"/>
                <a:sym typeface="Engravers MT"/>
              </a:rPr>
              <a:t>HOMEWORK</a:t>
            </a:r>
          </a:p>
          <a:p>
            <a:pPr lvl="0"/>
            <a:endParaRPr sz="30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If your song is not finished, you should complete it before the next lesson.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You will be sharing your song with a partner during the next lesson.</a:t>
            </a:r>
          </a:p>
          <a:p>
            <a:pPr lvl="0"/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If you have finished your chorus and verses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,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 you can try writing extra verses for homework. Or, you could try writing another song!</a:t>
            </a:r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09" y="1970760"/>
            <a:ext cx="1293172" cy="1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6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4"/>
          <p:cNvSpPr/>
          <p:nvPr/>
        </p:nvSpPr>
        <p:spPr>
          <a:xfrm>
            <a:off x="4147965" y="2213170"/>
            <a:ext cx="387702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300" b="1">
                <a:solidFill>
                  <a:srgbClr val="C0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0" dirty="0">
                <a:solidFill>
                  <a:srgbClr val="002060"/>
                </a:solidFill>
                <a:latin typeface="Engravers MT"/>
                <a:cs typeface="Engravers MT"/>
              </a:rPr>
              <a:t>FREE WRITE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2700" y="3222979"/>
            <a:ext cx="86659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b="1" dirty="0">
                <a:solidFill>
                  <a:srgbClr val="00B050"/>
                </a:solidFill>
                <a:latin typeface="Calisto MT"/>
                <a:ea typeface="Lustria"/>
                <a:cs typeface="Calisto MT"/>
                <a:sym typeface="Lustria"/>
              </a:rPr>
              <a:t>Do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Write about anything on your mind.</a:t>
            </a:r>
          </a:p>
          <a:p>
            <a:pPr algn="l">
              <a:defRPr/>
            </a:pPr>
            <a:endParaRPr lang="en-US" sz="2400" dirty="0">
              <a:solidFill>
                <a:sysClr val="windowText" lastClr="000000"/>
              </a:solidFill>
              <a:latin typeface="Calisto MT"/>
              <a:ea typeface="Lustria"/>
              <a:cs typeface="Calisto MT"/>
              <a:sym typeface="Lustria"/>
            </a:endParaRPr>
          </a:p>
          <a:p>
            <a:pPr algn="l">
              <a:defRPr/>
            </a:pPr>
            <a:r>
              <a:rPr lang="en-US" sz="2400" b="1" dirty="0">
                <a:solidFill>
                  <a:srgbClr val="00B050"/>
                </a:solidFill>
                <a:latin typeface="Calisto MT"/>
                <a:ea typeface="Lustria"/>
                <a:cs typeface="Calisto MT"/>
                <a:sym typeface="Lustria"/>
              </a:rPr>
              <a:t>Do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Focus on writing for the entire five minutes.</a:t>
            </a:r>
          </a:p>
          <a:p>
            <a:pPr algn="l">
              <a:defRPr/>
            </a:pPr>
            <a:endParaRPr lang="en-US" sz="2400" dirty="0">
              <a:solidFill>
                <a:sysClr val="windowText" lastClr="000000"/>
              </a:solidFill>
              <a:latin typeface="Calisto MT"/>
              <a:ea typeface="Lustria"/>
              <a:cs typeface="Calisto MT"/>
              <a:sym typeface="Lustria"/>
            </a:endParaRPr>
          </a:p>
          <a:p>
            <a:pPr algn="l">
              <a:defRPr/>
            </a:pPr>
            <a:r>
              <a:rPr lang="en-US" sz="2400" b="1" dirty="0">
                <a:solidFill>
                  <a:srgbClr val="00B050"/>
                </a:solidFill>
                <a:latin typeface="Calisto MT"/>
                <a:ea typeface="Lustria"/>
                <a:cs typeface="Calisto MT"/>
                <a:sym typeface="Lustria"/>
              </a:rPr>
              <a:t>Do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Keep your pen or pencil moving for the whole five minutes.</a:t>
            </a:r>
          </a:p>
          <a:p>
            <a:pPr algn="l">
              <a:defRPr/>
            </a:pPr>
            <a:endParaRPr lang="en-US" sz="2400" dirty="0">
              <a:solidFill>
                <a:sysClr val="windowText" lastClr="000000"/>
              </a:solidFill>
              <a:latin typeface="Calisto MT"/>
              <a:ea typeface="Lustria"/>
              <a:cs typeface="Calisto MT"/>
              <a:sym typeface="Lustria"/>
            </a:endParaRPr>
          </a:p>
          <a:p>
            <a:pPr algn="l">
              <a:defRPr/>
            </a:pPr>
            <a:r>
              <a:rPr lang="en-US" sz="2400" b="1" dirty="0">
                <a:solidFill>
                  <a:srgbClr val="FF0000"/>
                </a:solidFill>
                <a:latin typeface="Calisto MT"/>
                <a:ea typeface="Lustria"/>
                <a:cs typeface="Calisto MT"/>
                <a:sym typeface="Lustria"/>
              </a:rPr>
              <a:t>Don’t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Worry about conventions like spelling or punctuation.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 descr="Free Journal Writing Cliparts, Download Free Journal Writing Cliparts png  images, Free ClipArts on Clipart Library">
            <a:extLst>
              <a:ext uri="{FF2B5EF4-FFF2-40B4-BE49-F238E27FC236}">
                <a16:creationId xmlns:a16="http://schemas.microsoft.com/office/drawing/2014/main" id="{6A964E5A-350E-430C-AC5A-5083910DF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75" y="2185190"/>
            <a:ext cx="1282278" cy="124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/>
          <p:nvPr/>
        </p:nvSpPr>
        <p:spPr>
          <a:xfrm>
            <a:off x="2064366" y="2326640"/>
            <a:ext cx="8120419" cy="5850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ctr"/>
            <a:r>
              <a:rPr sz="4400" dirty="0">
                <a:solidFill>
                  <a:srgbClr val="002060"/>
                </a:solidFill>
                <a:latin typeface="Engravers MT"/>
                <a:ea typeface="Engravers MT"/>
                <a:cs typeface="Engravers MT"/>
                <a:sym typeface="Engravers MT"/>
              </a:rPr>
              <a:t>BRAINSTORM </a:t>
            </a:r>
          </a:p>
          <a:p>
            <a:pPr algn="ctr"/>
            <a:endParaRPr b="1" u="sng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/>
            <a:endParaRPr b="1" u="sng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For the next five minutes, look through your journal and </a:t>
            </a:r>
            <a:r>
              <a:rPr sz="2400" u="sng" dirty="0">
                <a:latin typeface="Calisto MT"/>
                <a:ea typeface="Calisto MT"/>
                <a:cs typeface="Calisto MT"/>
                <a:sym typeface="Calisto MT"/>
              </a:rPr>
              <a:t>underline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 anything that you are proud of or anything that you think you might want to use in your final song.</a:t>
            </a:r>
          </a:p>
          <a:p>
            <a:pPr algn="ctr"/>
            <a:endParaRPr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ctr"/>
            <a:r>
              <a:rPr sz="24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Calisto MT"/>
                <a:cs typeface="Calisto MT"/>
                <a:sym typeface="Calisto MT"/>
              </a:rPr>
              <a:t>Ready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…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Calisto MT"/>
                <a:cs typeface="Calisto MT"/>
                <a:sym typeface="Calisto MT"/>
              </a:rPr>
              <a:t>s</a:t>
            </a:r>
            <a:r>
              <a:rPr sz="24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Calisto MT"/>
                <a:cs typeface="Calisto MT"/>
                <a:sym typeface="Calisto MT"/>
              </a:rPr>
              <a:t>et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… </a:t>
            </a:r>
            <a:r>
              <a:rPr sz="2400" b="1" dirty="0">
                <a:solidFill>
                  <a:schemeClr val="accent6"/>
                </a:solidFill>
                <a:latin typeface="Calisto MT"/>
                <a:ea typeface="Calisto MT"/>
                <a:cs typeface="Calisto MT"/>
                <a:sym typeface="Calisto MT"/>
              </a:rPr>
              <a:t>GO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!</a:t>
            </a:r>
            <a:endParaRPr sz="2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pic>
        <p:nvPicPr>
          <p:cNvPr id="5" name="Picture 4" descr="Free Journal Writing Cliparts, Download Free Journal Writing Cliparts png  images, Free ClipArts on Clipart Library">
            <a:extLst>
              <a:ext uri="{FF2B5EF4-FFF2-40B4-BE49-F238E27FC236}">
                <a16:creationId xmlns:a16="http://schemas.microsoft.com/office/drawing/2014/main" id="{AB3950DA-9310-4326-94B7-AAF8D0F1B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7" y="2169650"/>
            <a:ext cx="1282278" cy="124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72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/>
          <p:nvPr/>
        </p:nvSpPr>
        <p:spPr>
          <a:xfrm>
            <a:off x="1207166" y="2556474"/>
            <a:ext cx="9777665" cy="411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200" tIns="457200" rIns="457200" bIns="457200">
            <a:normAutofit/>
          </a:bodyPr>
          <a:lstStyle/>
          <a:p>
            <a:pPr algn="ctr">
              <a:buSzPct val="100000"/>
            </a:pPr>
            <a:r>
              <a:rPr sz="3200" b="1" dirty="0">
                <a:latin typeface="Calisto MT"/>
                <a:ea typeface="Calisto MT"/>
                <a:cs typeface="Calisto MT"/>
                <a:sym typeface="Calisto MT"/>
              </a:rPr>
              <a:t>Parts of a song</a:t>
            </a:r>
            <a:endParaRPr lang="en-US" sz="3200" b="1" dirty="0">
              <a:latin typeface="Calisto MT"/>
              <a:ea typeface="Calisto MT"/>
              <a:cs typeface="Calisto MT"/>
              <a:sym typeface="Calisto MT"/>
            </a:endParaRPr>
          </a:p>
          <a:p>
            <a:pPr algn="ctr">
              <a:buSzPct val="100000"/>
            </a:pPr>
            <a:endParaRPr lang="en-US" sz="2800" u="sng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A song must have a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title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,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verses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, a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chorus</a:t>
            </a:r>
            <a:r>
              <a:rPr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and a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hook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. </a:t>
            </a: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>
              <a:buSzPct val="100000"/>
            </a:pPr>
            <a:endParaRPr lang="en-US"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Some songs have a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bridge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.</a:t>
            </a: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sp>
        <p:nvSpPr>
          <p:cNvPr id="5" name="Shape 46"/>
          <p:cNvSpPr/>
          <p:nvPr/>
        </p:nvSpPr>
        <p:spPr>
          <a:xfrm>
            <a:off x="3426144" y="1719808"/>
            <a:ext cx="5339711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</a:t>
            </a:r>
            <a:r>
              <a:rPr sz="36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sz="3600" b="0" dirty="0">
                <a:solidFill>
                  <a:srgbClr val="002060"/>
                </a:solidFill>
                <a:latin typeface="Engravers MT" panose="02090707080505020304" pitchFamily="18" charset="0"/>
              </a:rPr>
              <a:t>review!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47AB88-3D88-4079-BC47-802CB5A4FD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9" t="25221" r="14057" b="26488"/>
          <a:stretch/>
        </p:blipFill>
        <p:spPr>
          <a:xfrm>
            <a:off x="1290845" y="5492838"/>
            <a:ext cx="1543795" cy="1039559"/>
          </a:xfrm>
          <a:prstGeom prst="rect">
            <a:avLst/>
          </a:prstGeom>
        </p:spPr>
      </p:pic>
      <p:pic>
        <p:nvPicPr>
          <p:cNvPr id="7" name="Picture 6" descr="Whiteboard&#10;&#10;Description automatically generated with low confidence">
            <a:extLst>
              <a:ext uri="{FF2B5EF4-FFF2-40B4-BE49-F238E27FC236}">
                <a16:creationId xmlns:a16="http://schemas.microsoft.com/office/drawing/2014/main" id="{450BB2F4-D96B-4C95-9108-5DCDB76E95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1" t="15371" r="12732" b="16491"/>
          <a:stretch/>
        </p:blipFill>
        <p:spPr>
          <a:xfrm>
            <a:off x="3332914" y="5405120"/>
            <a:ext cx="1343434" cy="1266156"/>
          </a:xfrm>
          <a:prstGeom prst="rect">
            <a:avLst/>
          </a:prstGeom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B1749814-0C4D-46FB-B9BA-9C9B5ED85E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1" t="24328" r="16890" b="24091"/>
          <a:stretch/>
        </p:blipFill>
        <p:spPr>
          <a:xfrm>
            <a:off x="5303085" y="5273040"/>
            <a:ext cx="1786387" cy="1398236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D5075FB2-89FF-41A9-943F-905022A17B9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8" t="12173" r="26488" b="11852"/>
          <a:stretch/>
        </p:blipFill>
        <p:spPr>
          <a:xfrm>
            <a:off x="7598894" y="5282366"/>
            <a:ext cx="877206" cy="1388909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299940C-C51C-49BA-984D-FAA07C113D5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2" t="17770" r="11772" b="18250"/>
          <a:stretch/>
        </p:blipFill>
        <p:spPr>
          <a:xfrm>
            <a:off x="9115527" y="5352222"/>
            <a:ext cx="1515742" cy="12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1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"/>
          <p:cNvSpPr/>
          <p:nvPr/>
        </p:nvSpPr>
        <p:spPr>
          <a:xfrm>
            <a:off x="1242236" y="2977072"/>
            <a:ext cx="9707526" cy="3137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pPr algn="ctr">
              <a:buSzPct val="100000"/>
            </a:pPr>
            <a:r>
              <a:rPr sz="3200" b="1" dirty="0">
                <a:latin typeface="Calisto MT"/>
                <a:ea typeface="Calisto MT"/>
                <a:cs typeface="Calisto MT"/>
                <a:sym typeface="Calisto MT"/>
              </a:rPr>
              <a:t>Title and </a:t>
            </a:r>
            <a:r>
              <a:rPr lang="en-US" sz="3200" b="1" dirty="0">
                <a:latin typeface="Calisto MT"/>
                <a:ea typeface="Calisto MT"/>
                <a:cs typeface="Calisto MT"/>
                <a:sym typeface="Calisto MT"/>
              </a:rPr>
              <a:t>h</a:t>
            </a:r>
            <a:r>
              <a:rPr sz="3200" b="1" dirty="0">
                <a:latin typeface="Calisto MT"/>
                <a:ea typeface="Calisto MT"/>
                <a:cs typeface="Calisto MT"/>
                <a:sym typeface="Calisto MT"/>
              </a:rPr>
              <a:t>ook</a:t>
            </a:r>
            <a:endParaRPr lang="en-US" sz="3200" b="1" dirty="0">
              <a:latin typeface="Calisto MT"/>
              <a:ea typeface="Calisto MT"/>
              <a:cs typeface="Calisto MT"/>
              <a:sym typeface="Calisto MT"/>
            </a:endParaRPr>
          </a:p>
          <a:p>
            <a:pPr algn="ctr">
              <a:buSzPct val="100000"/>
            </a:pP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endParaRPr lang="en-US" sz="2800" b="1" dirty="0">
              <a:solidFill>
                <a:srgbClr val="002060"/>
              </a:solidFill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In most songs, the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title</a:t>
            </a:r>
            <a:r>
              <a:rPr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appears at least once in the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chorus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. </a:t>
            </a: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The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title</a:t>
            </a:r>
            <a:r>
              <a:rPr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is often the </a:t>
            </a:r>
            <a:r>
              <a:rPr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hook</a:t>
            </a:r>
            <a:r>
              <a:rPr sz="2800" dirty="0">
                <a:latin typeface="Calisto MT"/>
                <a:ea typeface="Calisto MT"/>
                <a:cs typeface="Calisto MT"/>
                <a:sym typeface="Calisto MT"/>
              </a:rPr>
              <a:t>, the catchy phrase that makes the song easy to remember.</a:t>
            </a: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sp>
        <p:nvSpPr>
          <p:cNvPr id="7" name="Shape 46"/>
          <p:cNvSpPr/>
          <p:nvPr/>
        </p:nvSpPr>
        <p:spPr>
          <a:xfrm>
            <a:off x="3426144" y="1719808"/>
            <a:ext cx="5339711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</a:t>
            </a:r>
            <a:r>
              <a:rPr sz="36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sz="3600" b="0" dirty="0">
                <a:solidFill>
                  <a:srgbClr val="002060"/>
                </a:solidFill>
                <a:latin typeface="Engravers MT" panose="02090707080505020304" pitchFamily="18" charset="0"/>
              </a:rPr>
              <a:t>review!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AE939D0-FFB2-4130-956E-BF9376C72B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9" t="25221" r="14057" b="26488"/>
          <a:stretch/>
        </p:blipFill>
        <p:spPr>
          <a:xfrm>
            <a:off x="3422303" y="5604100"/>
            <a:ext cx="1515452" cy="1020473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59253620-EB28-4174-AE7A-DC51BED5BB6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8" t="12173" r="26488" b="11852"/>
          <a:stretch/>
        </p:blipFill>
        <p:spPr>
          <a:xfrm>
            <a:off x="5729957" y="5400854"/>
            <a:ext cx="901241" cy="1426964"/>
          </a:xfrm>
          <a:prstGeom prst="rect">
            <a:avLst/>
          </a:prstGeom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5B97496C-E80B-4311-860A-A458BF2B0C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1" t="24328" r="16890" b="24091"/>
          <a:stretch/>
        </p:blipFill>
        <p:spPr>
          <a:xfrm>
            <a:off x="7423401" y="5420974"/>
            <a:ext cx="1537719" cy="120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5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6"/>
          <p:cNvSpPr/>
          <p:nvPr/>
        </p:nvSpPr>
        <p:spPr>
          <a:xfrm>
            <a:off x="3426144" y="1719808"/>
            <a:ext cx="5339711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</a:t>
            </a:r>
            <a:r>
              <a:rPr sz="36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sz="3600" b="0" dirty="0">
                <a:solidFill>
                  <a:srgbClr val="002060"/>
                </a:solidFill>
                <a:latin typeface="Engravers MT" panose="02090707080505020304" pitchFamily="18" charset="0"/>
              </a:rPr>
              <a:t>review!</a:t>
            </a: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40D59642-A691-47FC-B895-8701BB31D0E0}"/>
              </a:ext>
            </a:extLst>
          </p:cNvPr>
          <p:cNvSpPr/>
          <p:nvPr/>
        </p:nvSpPr>
        <p:spPr>
          <a:xfrm>
            <a:off x="1242236" y="3062043"/>
            <a:ext cx="9707526" cy="3137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pPr algn="ctr">
              <a:buSzPct val="100000"/>
            </a:pPr>
            <a:r>
              <a:rPr lang="en-US" sz="3200" b="1" dirty="0">
                <a:latin typeface="Calisto MT"/>
                <a:ea typeface="Calisto MT"/>
                <a:cs typeface="Calisto MT"/>
                <a:sym typeface="Calisto MT"/>
              </a:rPr>
              <a:t>Subject and Theme</a:t>
            </a:r>
          </a:p>
          <a:p>
            <a:pPr>
              <a:buSzPct val="100000"/>
            </a:pPr>
            <a:endParaRPr lang="en-US" sz="32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1371600" lvl="2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subject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is the song’s topic.</a:t>
            </a:r>
          </a:p>
          <a:p>
            <a:pPr marL="914400" lvl="1" indent="-457200">
              <a:buSzPct val="100000"/>
              <a:buFont typeface="Arial" panose="020B0604020202020204" pitchFamily="34" charset="0"/>
              <a:buChar char="•"/>
            </a:pPr>
            <a:endParaRPr lang="en-US"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914400" lvl="1" indent="-457200">
              <a:buSzPct val="100000"/>
              <a:buFont typeface="Arial" panose="020B0604020202020204" pitchFamily="34" charset="0"/>
              <a:buChar char="•"/>
            </a:pP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1371600" lvl="2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theme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is the message. </a:t>
            </a:r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80440E8-5D24-4E4D-ADE4-099C8037AB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7" t="18410" r="31606" b="18379"/>
          <a:stretch/>
        </p:blipFill>
        <p:spPr>
          <a:xfrm>
            <a:off x="7998224" y="3842748"/>
            <a:ext cx="696246" cy="1123074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E229F75-21F3-4C37-B925-F5A827B53F3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0" t="20490" r="20889" b="22226"/>
          <a:stretch/>
        </p:blipFill>
        <p:spPr>
          <a:xfrm>
            <a:off x="7011833" y="5075402"/>
            <a:ext cx="986391" cy="9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2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"/>
          <p:cNvSpPr/>
          <p:nvPr/>
        </p:nvSpPr>
        <p:spPr>
          <a:xfrm>
            <a:off x="1242236" y="3183963"/>
            <a:ext cx="9707526" cy="3137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pPr algn="ctr">
              <a:buSzPct val="100000"/>
            </a:pPr>
            <a:r>
              <a:rPr lang="en-US" sz="3200" b="1" dirty="0">
                <a:latin typeface="Calisto MT"/>
                <a:ea typeface="Calisto MT"/>
                <a:cs typeface="Calisto MT"/>
                <a:sym typeface="Calisto MT"/>
              </a:rPr>
              <a:t>Rhythm and syllables</a:t>
            </a:r>
          </a:p>
          <a:p>
            <a:pPr>
              <a:buSzPct val="100000"/>
            </a:pPr>
            <a:endParaRPr lang="en-US" sz="32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Each line of the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verse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should have about the same number of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syllables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. 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Each line of the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chorus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should have about the same number of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syllables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. </a:t>
            </a: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3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sp>
        <p:nvSpPr>
          <p:cNvPr id="7" name="Shape 46"/>
          <p:cNvSpPr/>
          <p:nvPr/>
        </p:nvSpPr>
        <p:spPr>
          <a:xfrm>
            <a:off x="3426144" y="1719808"/>
            <a:ext cx="5339711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</a:t>
            </a:r>
            <a:r>
              <a:rPr sz="36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sz="3600" b="0" dirty="0">
                <a:solidFill>
                  <a:srgbClr val="002060"/>
                </a:solidFill>
                <a:latin typeface="Engravers MT" panose="02090707080505020304" pitchFamily="18" charset="0"/>
              </a:rPr>
              <a:t>review!</a:t>
            </a:r>
          </a:p>
        </p:txBody>
      </p:sp>
    </p:spTree>
    <p:extLst>
      <p:ext uri="{BB962C8B-B14F-4D97-AF65-F5344CB8AC3E}">
        <p14:creationId xmlns:p14="http://schemas.microsoft.com/office/powerpoint/2010/main" val="122109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6"/>
          <p:cNvSpPr/>
          <p:nvPr/>
        </p:nvSpPr>
        <p:spPr>
          <a:xfrm>
            <a:off x="3426144" y="1719808"/>
            <a:ext cx="5339711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</a:t>
            </a:r>
            <a:r>
              <a:rPr sz="36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sz="3600" b="0" dirty="0">
                <a:solidFill>
                  <a:srgbClr val="002060"/>
                </a:solidFill>
                <a:latin typeface="Engravers MT" panose="02090707080505020304" pitchFamily="18" charset="0"/>
              </a:rPr>
              <a:t>review!</a:t>
            </a: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4B4142D9-8A70-4BDA-A7FD-C274EEF15BD1}"/>
              </a:ext>
            </a:extLst>
          </p:cNvPr>
          <p:cNvSpPr/>
          <p:nvPr/>
        </p:nvSpPr>
        <p:spPr>
          <a:xfrm>
            <a:off x="1242236" y="3183963"/>
            <a:ext cx="9432852" cy="376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pPr algn="ctr">
              <a:buSzPct val="100000"/>
            </a:pPr>
            <a:r>
              <a:rPr lang="en-US" sz="3600" b="1" dirty="0">
                <a:latin typeface="Calisto MT"/>
                <a:ea typeface="Calisto MT"/>
                <a:cs typeface="Calisto MT"/>
                <a:sym typeface="Calisto MT"/>
              </a:rPr>
              <a:t>Rhyme</a:t>
            </a:r>
          </a:p>
          <a:p>
            <a:pPr algn="ctr">
              <a:buSzPct val="100000"/>
            </a:pPr>
            <a:endParaRPr lang="en-US" sz="2400" b="1" dirty="0">
              <a:solidFill>
                <a:srgbClr val="002060"/>
              </a:solidFill>
              <a:latin typeface="Calisto MT"/>
              <a:ea typeface="Calisto MT"/>
              <a:cs typeface="Calisto MT"/>
              <a:sym typeface="Calisto MT"/>
            </a:endParaRPr>
          </a:p>
          <a:p>
            <a:pPr marL="1371600" lvl="2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Most songs follow a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rhyme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scheme. 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latin typeface="Calisto MT"/>
              <a:ea typeface="Calisto MT"/>
              <a:cs typeface="Calisto MT"/>
              <a:sym typeface="Calisto MT"/>
            </a:endParaRPr>
          </a:p>
          <a:p>
            <a:pPr marL="1371600" lvl="2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Rhymes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can be exact or approximate.</a:t>
            </a:r>
          </a:p>
          <a:p>
            <a:pPr lvl="0">
              <a:buSzPct val="100000"/>
            </a:pP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>
              <a:buSzPct val="100000"/>
            </a:pPr>
            <a:endParaRPr lang="en-US" sz="28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20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2400" dirty="0">
              <a:latin typeface="Calisto MT"/>
              <a:ea typeface="Calisto MT"/>
              <a:cs typeface="Calisto MT"/>
              <a:sym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31547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6"/>
          <p:cNvSpPr/>
          <p:nvPr/>
        </p:nvSpPr>
        <p:spPr>
          <a:xfrm>
            <a:off x="3426144" y="1719808"/>
            <a:ext cx="5339711" cy="18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200" tIns="457200" rIns="457200" bIns="457200">
            <a:normAutofit/>
          </a:bodyPr>
          <a:lstStyle>
            <a:lvl1pPr algn="l">
              <a:defRPr sz="44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Let’s</a:t>
            </a:r>
            <a:r>
              <a:rPr sz="3600" dirty="0">
                <a:solidFill>
                  <a:srgbClr val="002060"/>
                </a:solidFill>
                <a:latin typeface="Calisto MT" panose="02040603050505030304" pitchFamily="18" charset="0"/>
              </a:rPr>
              <a:t> </a:t>
            </a:r>
            <a:r>
              <a:rPr sz="3600" b="0" dirty="0">
                <a:solidFill>
                  <a:srgbClr val="002060"/>
                </a:solidFill>
                <a:latin typeface="Engravers MT" panose="02090707080505020304" pitchFamily="18" charset="0"/>
              </a:rPr>
              <a:t>review!</a:t>
            </a:r>
          </a:p>
        </p:txBody>
      </p:sp>
      <p:sp>
        <p:nvSpPr>
          <p:cNvPr id="4" name="Shape 50">
            <a:extLst>
              <a:ext uri="{FF2B5EF4-FFF2-40B4-BE49-F238E27FC236}">
                <a16:creationId xmlns:a16="http://schemas.microsoft.com/office/drawing/2014/main" id="{94F62274-0651-447D-9DF7-DA5EF354BF77}"/>
              </a:ext>
            </a:extLst>
          </p:cNvPr>
          <p:cNvSpPr/>
          <p:nvPr/>
        </p:nvSpPr>
        <p:spPr>
          <a:xfrm>
            <a:off x="1242236" y="3183963"/>
            <a:ext cx="9432852" cy="376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normAutofit/>
          </a:bodyPr>
          <a:lstStyle/>
          <a:p>
            <a:pPr algn="ctr">
              <a:buSzPct val="100000"/>
            </a:pPr>
            <a:r>
              <a:rPr lang="en-US" sz="3600" b="1" dirty="0">
                <a:latin typeface="Calisto MT"/>
                <a:ea typeface="Calisto MT"/>
                <a:cs typeface="Calisto MT"/>
                <a:sym typeface="Calisto MT"/>
              </a:rPr>
              <a:t>Sensory details and</a:t>
            </a:r>
            <a:r>
              <a:rPr lang="en-US" sz="3600" dirty="0"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3600" b="1" dirty="0">
                <a:latin typeface="Calisto MT"/>
                <a:ea typeface="Calisto MT"/>
                <a:cs typeface="Calisto MT"/>
                <a:sym typeface="Calisto MT"/>
              </a:rPr>
              <a:t>images</a:t>
            </a:r>
          </a:p>
          <a:p>
            <a:pPr algn="ctr">
              <a:buSzPct val="100000"/>
            </a:pPr>
            <a:endParaRPr lang="en-US" sz="2800" dirty="0">
              <a:solidFill>
                <a:srgbClr val="002060"/>
              </a:solidFill>
              <a:latin typeface="Calisto MT"/>
              <a:ea typeface="Calisto MT"/>
              <a:cs typeface="Calisto MT"/>
              <a:sym typeface="Calisto MT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Lyrics paint mental pictures to communicate their </a:t>
            </a:r>
            <a:r>
              <a:rPr lang="en-US" sz="28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theme</a:t>
            </a:r>
            <a:r>
              <a:rPr lang="en-US" sz="28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800" dirty="0">
                <a:latin typeface="Calisto MT"/>
                <a:ea typeface="Calisto MT"/>
                <a:cs typeface="Calisto MT"/>
                <a:sym typeface="Calisto MT"/>
              </a:rPr>
              <a:t>and convey emotions.</a:t>
            </a:r>
          </a:p>
          <a:p>
            <a:pPr lvl="0">
              <a:buSzPct val="100000"/>
            </a:pP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>
              <a:buSzPct val="100000"/>
            </a:pP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dirty="0">
              <a:latin typeface="Calisto MT"/>
              <a:ea typeface="Calisto MT"/>
              <a:cs typeface="Calisto MT"/>
              <a:sym typeface="Calisto MT"/>
            </a:endParaRPr>
          </a:p>
          <a:p>
            <a:pPr lvl="0"/>
            <a:endParaRPr sz="2000" dirty="0">
              <a:latin typeface="Calisto MT"/>
              <a:ea typeface="Calisto MT"/>
              <a:cs typeface="Calisto MT"/>
              <a:sym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02341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446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Calisto MT</vt:lpstr>
      <vt:lpstr>Engravers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 Marks</dc:creator>
  <cp:lastModifiedBy>Aaron Helvig</cp:lastModifiedBy>
  <cp:revision>13</cp:revision>
  <dcterms:created xsi:type="dcterms:W3CDTF">2020-07-24T15:28:26Z</dcterms:created>
  <dcterms:modified xsi:type="dcterms:W3CDTF">2022-04-16T15:41:14Z</dcterms:modified>
</cp:coreProperties>
</file>