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2" r:id="rId4"/>
    <p:sldId id="263" r:id="rId5"/>
    <p:sldId id="264" r:id="rId6"/>
    <p:sldId id="265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A4F2-4DDE-4D28-99F8-402263DC527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monkey.com/r/WordsMusicStuden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7"/>
          <p:cNvSpPr/>
          <p:nvPr/>
        </p:nvSpPr>
        <p:spPr>
          <a:xfrm>
            <a:off x="1841327" y="2086768"/>
            <a:ext cx="8528396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REVISE</a:t>
            </a:r>
          </a:p>
          <a:p>
            <a:pPr lvl="0" algn="ctr"/>
            <a:r>
              <a:rPr lang="en-US" sz="2400" dirty="0">
                <a:solidFill>
                  <a:schemeClr val="tx1"/>
                </a:solidFill>
                <a:latin typeface="Calisto MT" panose="02040603050505030304" pitchFamily="18" charset="0"/>
                <a:ea typeface="Arial Narrow"/>
                <a:cs typeface="Arial Narrow"/>
                <a:sym typeface="Arial Narrow"/>
              </a:rPr>
              <a:t>Lesson 9 | Grades 3-6</a:t>
            </a:r>
            <a:endParaRPr sz="2400" dirty="0">
              <a:solidFill>
                <a:schemeClr val="tx1"/>
              </a:solidFill>
              <a:latin typeface="Calisto MT" panose="02040603050505030304" pitchFamily="18" charset="0"/>
              <a:ea typeface="Arial Narrow"/>
              <a:cs typeface="Arial Narrow"/>
              <a:sym typeface="Arial Narrow"/>
            </a:endParaRPr>
          </a:p>
          <a:p>
            <a:pPr lvl="0" algn="l"/>
            <a:endParaRPr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16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10" y="3193976"/>
            <a:ext cx="3676630" cy="24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6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/>
          <p:nvPr/>
        </p:nvSpPr>
        <p:spPr>
          <a:xfrm>
            <a:off x="4157489" y="1595605"/>
            <a:ext cx="387702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300" b="1">
                <a:solidFill>
                  <a:srgbClr val="C0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lang="en-US" b="0" dirty="0">
              <a:latin typeface="Engravers MT"/>
              <a:cs typeface="Engravers MT"/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lang="en-US" sz="1800" b="0" dirty="0">
              <a:latin typeface="Engravers MT"/>
              <a:cs typeface="Engravers MT"/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0" dirty="0">
                <a:solidFill>
                  <a:srgbClr val="002060"/>
                </a:solidFill>
                <a:latin typeface="Engravers MT"/>
                <a:cs typeface="Engravers MT"/>
              </a:rPr>
              <a:t>FREE</a:t>
            </a:r>
            <a:r>
              <a:rPr lang="en-US" sz="3600" b="0" dirty="0">
                <a:solidFill>
                  <a:srgbClr val="002060"/>
                </a:solidFill>
                <a:latin typeface="Engravers MT"/>
                <a:cs typeface="Engravers MT"/>
              </a:rPr>
              <a:t> </a:t>
            </a:r>
            <a:r>
              <a:rPr sz="3600" b="0" dirty="0">
                <a:solidFill>
                  <a:srgbClr val="002060"/>
                </a:solidFill>
                <a:latin typeface="Engravers MT"/>
                <a:cs typeface="Engravers MT"/>
              </a:rPr>
              <a:t>WRITE</a:t>
            </a:r>
          </a:p>
        </p:txBody>
      </p:sp>
      <p:pic>
        <p:nvPicPr>
          <p:cNvPr id="7" name="Picture 6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id="{D9296E9D-327B-4D79-B989-6BBCDC1B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2" y="2195769"/>
            <a:ext cx="1282278" cy="12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101B3B-A7C2-4BB0-B0BD-F8689591FE1F}"/>
              </a:ext>
            </a:extLst>
          </p:cNvPr>
          <p:cNvSpPr/>
          <p:nvPr/>
        </p:nvSpPr>
        <p:spPr>
          <a:xfrm>
            <a:off x="2389114" y="3248564"/>
            <a:ext cx="8665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Write about anything on your mind.</a:t>
            </a:r>
          </a:p>
          <a:p>
            <a:pPr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Focus on writing for the entire five minutes.</a:t>
            </a:r>
          </a:p>
          <a:p>
            <a:pPr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Keep your pen or pencil moving for the whole five minutes.</a:t>
            </a:r>
          </a:p>
          <a:p>
            <a:pPr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alisto MT"/>
                <a:ea typeface="Lustria"/>
                <a:cs typeface="Calisto MT"/>
                <a:sym typeface="Lustria"/>
              </a:rPr>
              <a:t>Don’t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Worry about conventions like spelling or punctuation.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5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/>
          <p:nvPr/>
        </p:nvSpPr>
        <p:spPr>
          <a:xfrm>
            <a:off x="2018749" y="1357328"/>
            <a:ext cx="8303935" cy="629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/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/>
            <a:endParaRPr lang="en-US" sz="3200" dirty="0">
              <a:solidFill>
                <a:srgbClr val="C0000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lvl="0"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BRAINSTORM </a:t>
            </a:r>
          </a:p>
          <a:p>
            <a:pPr lvl="0" algn="ctr"/>
            <a:endParaRPr sz="2800" b="1" u="sng" dirty="0">
              <a:solidFill>
                <a:srgbClr val="C00000"/>
              </a:solidFill>
              <a:latin typeface="Calisto MT"/>
              <a:ea typeface="Arial Narrow"/>
              <a:cs typeface="Calisto MT"/>
              <a:sym typeface="Arial Narrow"/>
            </a:endParaRPr>
          </a:p>
          <a:p>
            <a:pPr lvl="0" algn="ctr"/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Songwriters 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use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similes</a:t>
            </a:r>
            <a:r>
              <a:rPr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and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metaphors</a:t>
            </a:r>
            <a:r>
              <a:rPr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to create stronger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images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.</a:t>
            </a:r>
          </a:p>
          <a:p>
            <a:pPr lvl="0" algn="ctr"/>
            <a:endParaRPr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/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Work with a partner to </a:t>
            </a:r>
            <a:r>
              <a:rPr sz="2800" b="1" dirty="0">
                <a:latin typeface="Calisto MT"/>
                <a:ea typeface="Calisto MT"/>
                <a:cs typeface="Calisto MT"/>
                <a:sym typeface="Calisto MT"/>
              </a:rPr>
              <a:t>create as many similes and metaphors as you can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 in two minutes.</a:t>
            </a:r>
          </a:p>
          <a:p>
            <a:pPr lvl="0" algn="ctr"/>
            <a:endParaRPr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/>
            <a:r>
              <a:rPr sz="28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Ready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…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s</a:t>
            </a:r>
            <a:r>
              <a:rPr sz="28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et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… </a:t>
            </a:r>
            <a:r>
              <a:rPr sz="2800" b="1" dirty="0">
                <a:solidFill>
                  <a:schemeClr val="accent6"/>
                </a:solidFill>
                <a:latin typeface="Calisto MT"/>
                <a:ea typeface="Calisto MT"/>
                <a:cs typeface="Calisto MT"/>
                <a:sym typeface="Calisto MT"/>
              </a:rPr>
              <a:t>GO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!</a:t>
            </a:r>
            <a:endParaRPr sz="28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5" name="Picture 4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id="{7BA3ED10-78BC-4E5E-8F34-0CE5E7454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8" y="2185190"/>
            <a:ext cx="1282278" cy="12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4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1"/>
          <p:cNvSpPr/>
          <p:nvPr/>
        </p:nvSpPr>
        <p:spPr>
          <a:xfrm>
            <a:off x="574351" y="2169742"/>
            <a:ext cx="5677617" cy="418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0" tIns="457200" rIns="457200" bIns="457200">
            <a:normAutofit fontScale="25000" lnSpcReduction="20000"/>
          </a:bodyPr>
          <a:lstStyle/>
          <a:p>
            <a:pPr lvl="0" algn="l"/>
            <a:r>
              <a:rPr lang="en-US" sz="11200" dirty="0">
                <a:latin typeface="Calisto MT"/>
                <a:ea typeface="Calisto MT"/>
                <a:cs typeface="Calisto MT"/>
                <a:sym typeface="Calisto MT"/>
              </a:rPr>
              <a:t>L</a:t>
            </a:r>
            <a:r>
              <a:rPr sz="11200" dirty="0">
                <a:latin typeface="Calisto MT"/>
                <a:ea typeface="Calisto MT"/>
                <a:cs typeface="Calisto MT"/>
                <a:sym typeface="Calisto MT"/>
              </a:rPr>
              <a:t>ike any style of writing, songwriting requires </a:t>
            </a:r>
            <a:r>
              <a:rPr lang="en-US" sz="112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112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revision</a:t>
            </a:r>
            <a:r>
              <a:rPr sz="112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112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11200" dirty="0">
                <a:latin typeface="Calisto MT"/>
                <a:ea typeface="Calisto MT"/>
                <a:cs typeface="Calisto MT"/>
                <a:sym typeface="Calisto MT"/>
              </a:rPr>
              <a:t>to make the song the best it can be</a:t>
            </a:r>
            <a:r>
              <a:rPr lang="en-US" sz="11200" dirty="0">
                <a:latin typeface="Calisto MT"/>
                <a:ea typeface="Calisto MT"/>
                <a:cs typeface="Calisto MT"/>
                <a:sym typeface="Calisto MT"/>
              </a:rPr>
              <a:t>.</a:t>
            </a:r>
          </a:p>
          <a:p>
            <a:pPr lvl="0"/>
            <a:endParaRPr lang="en-US" sz="112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/>
            <a:r>
              <a:rPr lang="en-US" sz="11200" dirty="0">
                <a:latin typeface="Calisto MT"/>
                <a:ea typeface="Calisto MT"/>
                <a:cs typeface="Calisto MT"/>
                <a:sym typeface="Calisto MT"/>
              </a:rPr>
              <a:t>To </a:t>
            </a:r>
            <a:r>
              <a:rPr lang="en-US" sz="112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revise</a:t>
            </a:r>
            <a:r>
              <a:rPr lang="en-US" sz="112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11200" dirty="0">
                <a:latin typeface="Calisto MT"/>
                <a:ea typeface="Calisto MT"/>
                <a:cs typeface="Calisto MT"/>
                <a:sym typeface="Calisto MT"/>
              </a:rPr>
              <a:t>lyrics, songwriters may do something as simple as swapping out a few words, or they could rewrite a whole part of their song!</a:t>
            </a:r>
            <a:endParaRPr sz="112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/>
            <a:endParaRPr sz="29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3953" y="1719924"/>
            <a:ext cx="6796585" cy="854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0" tIns="457200" rIns="457200" bIns="457200" numCol="1" spcCol="38100" rtlCol="0" anchor="t">
            <a:noAutofit/>
          </a:bodyPr>
          <a:lstStyle/>
          <a:p>
            <a:pPr algn="ctr" rtl="0" latinLnBrk="1" hangingPunct="0"/>
            <a:r>
              <a:rPr lang="en-US" sz="2400" b="1" dirty="0">
                <a:solidFill>
                  <a:srgbClr val="013A81"/>
                </a:solidFill>
                <a:latin typeface="Calisto MT" panose="02040603050505030304" pitchFamily="18" charset="0"/>
              </a:rPr>
              <a:t>“</a:t>
            </a:r>
            <a:r>
              <a:rPr lang="en-US" sz="2400" b="1" dirty="0" err="1">
                <a:solidFill>
                  <a:srgbClr val="013A81"/>
                </a:solidFill>
                <a:latin typeface="Calisto MT" panose="02040603050505030304" pitchFamily="18" charset="0"/>
              </a:rPr>
              <a:t>Chasin</a:t>
            </a:r>
            <a:r>
              <a:rPr lang="en-US" sz="2400" b="1" dirty="0">
                <a:solidFill>
                  <a:srgbClr val="013A81"/>
                </a:solidFill>
                <a:latin typeface="Calisto MT" panose="02040603050505030304" pitchFamily="18" charset="0"/>
              </a:rPr>
              <a:t>’ That Neon Rainbow”</a:t>
            </a:r>
            <a:endParaRPr lang="en-US" sz="2400" dirty="0">
              <a:solidFill>
                <a:srgbClr val="013A81"/>
              </a:solidFill>
              <a:latin typeface="Calisto MT" panose="02040603050505030304" pitchFamily="18" charset="0"/>
            </a:endParaRPr>
          </a:p>
          <a:p>
            <a:pPr algn="ctr" rtl="0" latinLnBrk="1" hangingPunct="0"/>
            <a:r>
              <a:rPr lang="en-US" sz="1600" dirty="0">
                <a:latin typeface="Calisto MT" panose="02040603050505030304" pitchFamily="18" charset="0"/>
              </a:rPr>
              <a:t>Written by Alan Jackson and Jim McBride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5791" y="2879357"/>
            <a:ext cx="4312908" cy="38262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1762" y="2961530"/>
            <a:ext cx="1407850" cy="32160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24" y="2698208"/>
            <a:ext cx="3049235" cy="3944948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07786" y="1767686"/>
            <a:ext cx="3376428" cy="4196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0" tIns="457200" rIns="457200" bIns="457200" numCol="1" spcCol="38100" rtlCol="0" anchor="t">
            <a:noAutofit/>
          </a:bodyPr>
          <a:lstStyle/>
          <a:p>
            <a:pPr algn="ctr" rtl="0" latinLnBrk="1" hangingPunct="0"/>
            <a:r>
              <a:rPr lang="en-US" sz="2400" b="1" dirty="0">
                <a:solidFill>
                  <a:srgbClr val="013A81"/>
                </a:solidFill>
                <a:latin typeface="Calisto MT" panose="02040603050505030304" pitchFamily="18" charset="0"/>
              </a:rPr>
              <a:t>“The Real Me”</a:t>
            </a:r>
          </a:p>
          <a:p>
            <a:pPr algn="ctr" rtl="0" latinLnBrk="1" hangingPunct="0"/>
            <a:r>
              <a:rPr lang="en-US" sz="1600" dirty="0">
                <a:solidFill>
                  <a:schemeClr val="tx1"/>
                </a:solidFill>
                <a:latin typeface="Calisto MT" panose="02040603050505030304" pitchFamily="18" charset="0"/>
              </a:rPr>
              <a:t>Written by Rosanne Cash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07949" y="1801539"/>
            <a:ext cx="5056382" cy="3519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0" tIns="457200" rIns="457200" bIns="457200" numCol="1" spcCol="38100" rtlCol="0" anchor="t">
            <a:noAutofit/>
          </a:bodyPr>
          <a:lstStyle/>
          <a:p>
            <a:pPr algn="ctr" rtl="0" latinLnBrk="1" hangingPunct="0"/>
            <a:r>
              <a:rPr lang="en-US" sz="2400" b="1" dirty="0">
                <a:solidFill>
                  <a:srgbClr val="013A81"/>
                </a:solidFill>
                <a:latin typeface="Calisto MT" panose="02040603050505030304" pitchFamily="18" charset="0"/>
              </a:rPr>
              <a:t>“Gentle on My Mind”</a:t>
            </a:r>
          </a:p>
          <a:p>
            <a:pPr algn="ctr" rtl="0" latinLnBrk="1" hangingPunct="0"/>
            <a:r>
              <a:rPr lang="en-US" sz="1600" dirty="0">
                <a:solidFill>
                  <a:schemeClr val="tx1"/>
                </a:solidFill>
                <a:latin typeface="Calisto MT" panose="02040603050505030304" pitchFamily="18" charset="0"/>
              </a:rPr>
              <a:t>Written by John Hartford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53EC96A-75CE-43FB-B0E5-F02C66F29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48" y="2729571"/>
            <a:ext cx="2698903" cy="3882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ACCE4B-24F4-47E3-9053-FE500251AF11}"/>
              </a:ext>
            </a:extLst>
          </p:cNvPr>
          <p:cNvSpPr txBox="1"/>
          <p:nvPr/>
        </p:nvSpPr>
        <p:spPr>
          <a:xfrm>
            <a:off x="7955280" y="1801539"/>
            <a:ext cx="3689734" cy="4196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0" tIns="457200" rIns="457200" bIns="457200" numCol="1" spcCol="38100" rtlCol="0" anchor="t">
            <a:noAutofit/>
          </a:bodyPr>
          <a:lstStyle/>
          <a:p>
            <a:pPr algn="ctr" rtl="0" latinLnBrk="1" hangingPunct="0"/>
            <a:r>
              <a:rPr lang="en-US" sz="2400" b="1" dirty="0">
                <a:solidFill>
                  <a:srgbClr val="013A81"/>
                </a:solidFill>
                <a:latin typeface="Calisto MT" panose="02040603050505030304" pitchFamily="18" charset="0"/>
              </a:rPr>
              <a:t>“Love Hurts”</a:t>
            </a:r>
          </a:p>
          <a:p>
            <a:pPr algn="ctr" rtl="0" latinLnBrk="1" hangingPunct="0"/>
            <a:r>
              <a:rPr lang="en-US" sz="1600" dirty="0">
                <a:solidFill>
                  <a:schemeClr val="tx1"/>
                </a:solidFill>
                <a:latin typeface="Calisto MT" panose="02040603050505030304" pitchFamily="18" charset="0"/>
              </a:rPr>
              <a:t>Written by </a:t>
            </a:r>
            <a:r>
              <a:rPr lang="en-US" sz="1600" dirty="0" err="1">
                <a:latin typeface="Calisto MT" panose="02040603050505030304" pitchFamily="18" charset="0"/>
              </a:rPr>
              <a:t>Boudleaux</a:t>
            </a:r>
            <a:r>
              <a:rPr lang="en-US" sz="1600" dirty="0">
                <a:latin typeface="Calisto MT" panose="02040603050505030304" pitchFamily="18" charset="0"/>
              </a:rPr>
              <a:t> Bryant</a:t>
            </a:r>
            <a:endParaRPr lang="en-US" sz="16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Picture 9" descr="A piece of paper with writing&#10;&#10;Description automatically generated with low confidence">
            <a:extLst>
              <a:ext uri="{FF2B5EF4-FFF2-40B4-BE49-F238E27FC236}">
                <a16:creationId xmlns:a16="http://schemas.microsoft.com/office/drawing/2014/main" id="{D286068F-F2D0-44D8-AF3B-58DBBA18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140" y="2731232"/>
            <a:ext cx="2860940" cy="38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6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"/>
          <p:cNvSpPr/>
          <p:nvPr/>
        </p:nvSpPr>
        <p:spPr>
          <a:xfrm>
            <a:off x="1055223" y="2077081"/>
            <a:ext cx="10452295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rmAutofit/>
          </a:bodyPr>
          <a:lstStyle>
            <a:lvl1pPr algn="l"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</a:rPr>
              <a:t>things to remember </a:t>
            </a:r>
            <a:endParaRPr lang="en-US" sz="3600" dirty="0">
              <a:solidFill>
                <a:srgbClr val="002060"/>
              </a:solidFill>
              <a:latin typeface="Engravers MT" panose="02090707080505020304" pitchFamily="18" charset="0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</a:rPr>
              <a:t>for the workshop</a:t>
            </a:r>
          </a:p>
        </p:txBody>
      </p:sp>
      <p:sp>
        <p:nvSpPr>
          <p:cNvPr id="5" name="Shape 54"/>
          <p:cNvSpPr/>
          <p:nvPr/>
        </p:nvSpPr>
        <p:spPr>
          <a:xfrm>
            <a:off x="2111980" y="3401313"/>
            <a:ext cx="8338782" cy="499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Not all students’ songs will be arranged and performed by the professional.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This is a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co-writing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experience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, so the songwriter may  change something to make the words fit better with the music.</a:t>
            </a:r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It is not uncommon for lyrics to be set to a variety of musical styles. Artists sometimes record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cover songs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, arranging the same lyrics to fit different musical genres.</a:t>
            </a:r>
          </a:p>
          <a:p>
            <a:pPr marL="160421" indent="-160421" algn="l">
              <a:buSzPct val="100000"/>
              <a:buChar char="•"/>
            </a:pPr>
            <a:endParaRPr sz="29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6588" y="5608119"/>
            <a:ext cx="1639062" cy="40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8">
            <a:extLst>
              <a:ext uri="{FF2B5EF4-FFF2-40B4-BE49-F238E27FC236}">
                <a16:creationId xmlns:a16="http://schemas.microsoft.com/office/drawing/2014/main" id="{4371FDBF-D1C2-4276-BDF7-DD5A7030BFF9}"/>
              </a:ext>
            </a:extLst>
          </p:cNvPr>
          <p:cNvSpPr/>
          <p:nvPr/>
        </p:nvSpPr>
        <p:spPr>
          <a:xfrm>
            <a:off x="1882286" y="2489199"/>
            <a:ext cx="8703063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rmAutofit/>
          </a:bodyPr>
          <a:lstStyle>
            <a:lvl1pPr algn="l"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Partner revision </a:t>
            </a: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Worksheet</a:t>
            </a:r>
            <a:endParaRPr sz="3600" dirty="0">
              <a:solidFill>
                <a:srgbClr val="002060"/>
              </a:solidFill>
              <a:latin typeface="Engravers MT" panose="02090707080505020304" pitchFamily="18" charset="0"/>
            </a:endParaRPr>
          </a:p>
        </p:txBody>
      </p:sp>
      <p:pic>
        <p:nvPicPr>
          <p:cNvPr id="8" name="Picture 2" descr="flyer clipart - Clip Art Library">
            <a:extLst>
              <a:ext uri="{FF2B5EF4-FFF2-40B4-BE49-F238E27FC236}">
                <a16:creationId xmlns:a16="http://schemas.microsoft.com/office/drawing/2014/main" id="{67C02D08-EFB5-4F4D-B0FC-C3F9DAFD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5" y="2252303"/>
            <a:ext cx="1372366" cy="117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57">
            <a:extLst>
              <a:ext uri="{FF2B5EF4-FFF2-40B4-BE49-F238E27FC236}">
                <a16:creationId xmlns:a16="http://schemas.microsoft.com/office/drawing/2014/main" id="{A4E11362-7498-416D-9D18-756F427EC7FF}"/>
              </a:ext>
            </a:extLst>
          </p:cNvPr>
          <p:cNvSpPr/>
          <p:nvPr/>
        </p:nvSpPr>
        <p:spPr>
          <a:xfrm>
            <a:off x="1520262" y="4180834"/>
            <a:ext cx="9427109" cy="88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rmAutofit/>
          </a:bodyPr>
          <a:lstStyle/>
          <a:p>
            <a:pPr algn="ctr">
              <a:buSzPct val="100000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The objective offer constructive feedback that will </a:t>
            </a:r>
            <a:r>
              <a:rPr lang="en-US" sz="2200" i="1" dirty="0">
                <a:latin typeface="Calisto MT"/>
                <a:ea typeface="Calisto MT"/>
                <a:cs typeface="Calisto MT"/>
                <a:sym typeface="Calisto MT"/>
              </a:rPr>
              <a:t>improve</a:t>
            </a: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 your partner’s work.</a:t>
            </a:r>
            <a:endParaRPr sz="22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/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68102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8"/>
          <p:cNvSpPr/>
          <p:nvPr/>
        </p:nvSpPr>
        <p:spPr>
          <a:xfrm>
            <a:off x="1806565" y="2066212"/>
            <a:ext cx="8703063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normAutofit/>
          </a:bodyPr>
          <a:lstStyle>
            <a:lvl1pPr algn="l"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How to prepare your lyrics</a:t>
            </a:r>
            <a:endParaRPr sz="3600" dirty="0">
              <a:solidFill>
                <a:srgbClr val="002060"/>
              </a:solidFill>
              <a:latin typeface="Engravers MT" panose="02090707080505020304" pitchFamily="18" charset="0"/>
            </a:endParaRPr>
          </a:p>
        </p:txBody>
      </p:sp>
      <p:sp>
        <p:nvSpPr>
          <p:cNvPr id="5" name="Shape 57"/>
          <p:cNvSpPr/>
          <p:nvPr/>
        </p:nvSpPr>
        <p:spPr>
          <a:xfrm>
            <a:off x="1603667" y="2801319"/>
            <a:ext cx="4151619" cy="2468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normAutofit/>
          </a:bodyPr>
          <a:lstStyle/>
          <a:p>
            <a:pPr algn="l">
              <a:buSzPct val="100000"/>
            </a:pPr>
            <a:endParaRPr sz="22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l">
              <a:buSzPct val="100000"/>
            </a:pPr>
            <a:r>
              <a:rPr lang="en-US" sz="2200" b="1" dirty="0">
                <a:latin typeface="Calisto MT"/>
                <a:ea typeface="Calisto MT"/>
                <a:cs typeface="Calisto MT"/>
                <a:sym typeface="Calisto MT"/>
              </a:rPr>
              <a:t>The typed formatting should be:</a:t>
            </a:r>
            <a:endParaRPr sz="2200" b="1" dirty="0">
              <a:latin typeface="Calisto MT"/>
              <a:ea typeface="Calisto MT"/>
              <a:cs typeface="Calisto MT"/>
              <a:sym typeface="Calisto MT"/>
            </a:endParaRPr>
          </a:p>
          <a:p>
            <a:pPr marL="541421" lvl="1" indent="-160421" algn="l">
              <a:buSzPct val="100000"/>
              <a:buChar char="•"/>
            </a:pPr>
            <a:r>
              <a:rPr sz="2200" dirty="0">
                <a:latin typeface="Calisto MT"/>
                <a:ea typeface="Calisto MT"/>
                <a:cs typeface="Calisto MT"/>
                <a:sym typeface="Calisto MT"/>
              </a:rPr>
              <a:t>12 point font, 1.5 spaced</a:t>
            </a:r>
          </a:p>
          <a:p>
            <a:pPr marL="541421" lvl="1" indent="-160421" algn="l">
              <a:buSzPct val="100000"/>
              <a:buChar char="•"/>
            </a:pPr>
            <a:r>
              <a:rPr sz="2200" dirty="0">
                <a:latin typeface="Calisto MT"/>
                <a:ea typeface="Calisto MT"/>
                <a:cs typeface="Calisto MT"/>
                <a:sym typeface="Calisto MT"/>
              </a:rPr>
              <a:t>Left justified</a:t>
            </a:r>
          </a:p>
          <a:p>
            <a:pPr marL="541421" lvl="1" indent="-160421" algn="l">
              <a:buSzPct val="100000"/>
              <a:buChar char="•"/>
            </a:pPr>
            <a:r>
              <a:rPr sz="2200" dirty="0">
                <a:latin typeface="Calisto MT"/>
                <a:ea typeface="Calisto MT"/>
                <a:cs typeface="Calisto MT"/>
                <a:sym typeface="Calisto MT"/>
              </a:rPr>
              <a:t>Chorus</a:t>
            </a: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:</a:t>
            </a:r>
            <a:r>
              <a:rPr sz="2200" dirty="0">
                <a:latin typeface="Calisto MT"/>
                <a:ea typeface="Calisto MT"/>
                <a:cs typeface="Calisto MT"/>
                <a:sym typeface="Calisto MT"/>
              </a:rPr>
              <a:t> indented once</a:t>
            </a:r>
          </a:p>
          <a:p>
            <a:pPr marL="541421" lvl="1" indent="-160421" algn="l">
              <a:buSzPct val="100000"/>
              <a:buChar char="•"/>
            </a:pPr>
            <a:r>
              <a:rPr sz="2200" dirty="0">
                <a:latin typeface="Calisto MT"/>
                <a:ea typeface="Calisto MT"/>
                <a:cs typeface="Calisto MT"/>
                <a:sym typeface="Calisto MT"/>
              </a:rPr>
              <a:t>Bridge</a:t>
            </a: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:</a:t>
            </a:r>
            <a:r>
              <a:rPr sz="2200" dirty="0">
                <a:latin typeface="Calisto MT"/>
                <a:ea typeface="Calisto MT"/>
                <a:cs typeface="Calisto MT"/>
                <a:sym typeface="Calisto MT"/>
              </a:rPr>
              <a:t> indented twice</a:t>
            </a:r>
          </a:p>
          <a:p>
            <a:pPr lvl="0" algn="l"/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3952" y="5825414"/>
            <a:ext cx="944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sto MT" panose="02040603050505030304" pitchFamily="18" charset="0"/>
              </a:rPr>
              <a:t>You can also make a note to the professional songwriter at the bottom of your lyric sheet to describe how you would like your song to sound.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6092" y="3086203"/>
            <a:ext cx="50863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sz="2200" b="1" dirty="0">
                <a:latin typeface="Calisto MT"/>
                <a:ea typeface="Calisto MT"/>
                <a:cs typeface="Calisto MT"/>
                <a:sym typeface="Calisto MT"/>
              </a:rPr>
              <a:t>Each set of lyrics should contain the following header information:</a:t>
            </a:r>
          </a:p>
          <a:p>
            <a:pPr marL="541421" lvl="1" indent="-160421">
              <a:buSzPct val="10000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Student Name:</a:t>
            </a:r>
          </a:p>
          <a:p>
            <a:pPr marL="541421" lvl="1" indent="-160421">
              <a:buSzPct val="10000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Teacher Name:</a:t>
            </a:r>
          </a:p>
          <a:p>
            <a:pPr marL="541421" lvl="1" indent="-160421">
              <a:buSzPct val="10000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School Name:</a:t>
            </a:r>
          </a:p>
          <a:p>
            <a:pPr marL="541421" lvl="1" indent="-160421">
              <a:buSzPct val="10000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Grade Level:</a:t>
            </a:r>
          </a:p>
          <a:p>
            <a:pPr marL="541421" lvl="1" indent="-160421">
              <a:buSzPct val="10000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Date: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4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8">
            <a:extLst>
              <a:ext uri="{FF2B5EF4-FFF2-40B4-BE49-F238E27FC236}">
                <a16:creationId xmlns:a16="http://schemas.microsoft.com/office/drawing/2014/main" id="{57F46BAD-997F-4B55-9D87-ADF080455683}"/>
              </a:ext>
            </a:extLst>
          </p:cNvPr>
          <p:cNvSpPr/>
          <p:nvPr/>
        </p:nvSpPr>
        <p:spPr>
          <a:xfrm>
            <a:off x="1806565" y="2208452"/>
            <a:ext cx="8703063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rmAutofit/>
          </a:bodyPr>
          <a:lstStyle>
            <a:lvl1pPr algn="l"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Next in Lesson 10:</a:t>
            </a: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Student REFLECTION and </a:t>
            </a: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Careers in Songwriting</a:t>
            </a:r>
            <a:endParaRPr sz="3600" dirty="0">
              <a:solidFill>
                <a:srgbClr val="002060"/>
              </a:solidFill>
              <a:latin typeface="Engravers MT" panose="0209070708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AEBA0-83A9-4B1C-AEB6-9741D2C78B80}"/>
              </a:ext>
            </a:extLst>
          </p:cNvPr>
          <p:cNvSpPr txBox="1"/>
          <p:nvPr/>
        </p:nvSpPr>
        <p:spPr>
          <a:xfrm>
            <a:off x="4509123" y="4304812"/>
            <a:ext cx="6475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Reflect on the lyric-writing process by completing the </a:t>
            </a:r>
            <a:r>
              <a:rPr lang="en-US" sz="2200" b="1" dirty="0">
                <a:latin typeface="Calisto MT"/>
                <a:ea typeface="Calisto MT"/>
                <a:cs typeface="Calisto MT"/>
                <a:sym typeface="Calisto MT"/>
              </a:rPr>
              <a:t>online Student Reflection.</a:t>
            </a:r>
            <a:endParaRPr lang="en-US" sz="2200" b="1" strike="sngStrike" dirty="0">
              <a:latin typeface="Calisto MT"/>
              <a:ea typeface="Calisto MT"/>
              <a:cs typeface="Calisto MT"/>
              <a:sym typeface="Calisto MT"/>
            </a:endParaRPr>
          </a:p>
          <a:p>
            <a:pPr>
              <a:buSzPct val="100000"/>
            </a:pPr>
            <a:endParaRPr lang="en-US" sz="2200" b="1" dirty="0">
              <a:latin typeface="Calisto MT"/>
              <a:sym typeface="Calisto MT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sym typeface="Calisto MT"/>
              </a:rPr>
              <a:t>Scan the QR code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sym typeface="Calisto MT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sym typeface="Calisto MT"/>
              </a:rPr>
              <a:t>Or visit: </a:t>
            </a:r>
            <a:r>
              <a:rPr lang="en-US" sz="2200" dirty="0">
                <a:latin typeface="Calisto MT"/>
                <a:sym typeface="Calisto MT"/>
                <a:hlinkClick r:id="rId3"/>
              </a:rPr>
              <a:t>www.surveymonkey.com/r/WordsMusicStudent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E4492-B5E8-44A8-B802-34BEB08BA5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619" y="4190033"/>
            <a:ext cx="2528621" cy="25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2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385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Calisto MT</vt:lpstr>
      <vt:lpstr>Engravers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Marks</dc:creator>
  <cp:lastModifiedBy>Aaron Helvig</cp:lastModifiedBy>
  <cp:revision>19</cp:revision>
  <dcterms:created xsi:type="dcterms:W3CDTF">2020-07-24T15:28:26Z</dcterms:created>
  <dcterms:modified xsi:type="dcterms:W3CDTF">2022-04-28T22:12:18Z</dcterms:modified>
</cp:coreProperties>
</file>