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2" r:id="rId5"/>
    <p:sldId id="261" r:id="rId6"/>
    <p:sldId id="263" r:id="rId7"/>
    <p:sldId id="264" r:id="rId8"/>
    <p:sldId id="265" r:id="rId9"/>
    <p:sldId id="266" r:id="rId10"/>
    <p:sldId id="267" r:id="rId11"/>
    <p:sldId id="268" r:id="rId12"/>
    <p:sldId id="269" r:id="rId13"/>
    <p:sldId id="270" r:id="rId14"/>
    <p:sldId id="271" r:id="rId15"/>
    <p:sldId id="272" r:id="rId16"/>
    <p:sldId id="273" r:id="rId17"/>
    <p:sldId id="282" r:id="rId18"/>
    <p:sldId id="276" r:id="rId19"/>
    <p:sldId id="278" r:id="rId20"/>
    <p:sldId id="283" r:id="rId21"/>
    <p:sldId id="281"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aron Helvig" initials="AH" lastIdx="1" clrIdx="0">
    <p:extLst>
      <p:ext uri="{19B8F6BF-5375-455C-9EA6-DF929625EA0E}">
        <p15:presenceInfo xmlns:p15="http://schemas.microsoft.com/office/powerpoint/2012/main" userId="S-1-5-21-1214518092-2532538115-3679455165-14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102" y="4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B83A4F2-4DDE-4D28-99F8-402263DC5278}"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64334-4DF3-4A85-A90D-FE783A3332E8}" type="slidenum">
              <a:rPr lang="en-US" smtClean="0"/>
              <a:t>‹#›</a:t>
            </a:fld>
            <a:endParaRPr lang="en-US"/>
          </a:p>
        </p:txBody>
      </p:sp>
    </p:spTree>
    <p:extLst>
      <p:ext uri="{BB962C8B-B14F-4D97-AF65-F5344CB8AC3E}">
        <p14:creationId xmlns:p14="http://schemas.microsoft.com/office/powerpoint/2010/main" val="338893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83A4F2-4DDE-4D28-99F8-402263DC5278}"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64334-4DF3-4A85-A90D-FE783A3332E8}" type="slidenum">
              <a:rPr lang="en-US" smtClean="0"/>
              <a:t>‹#›</a:t>
            </a:fld>
            <a:endParaRPr lang="en-US"/>
          </a:p>
        </p:txBody>
      </p:sp>
    </p:spTree>
    <p:extLst>
      <p:ext uri="{BB962C8B-B14F-4D97-AF65-F5344CB8AC3E}">
        <p14:creationId xmlns:p14="http://schemas.microsoft.com/office/powerpoint/2010/main" val="616992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83A4F2-4DDE-4D28-99F8-402263DC5278}"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64334-4DF3-4A85-A90D-FE783A3332E8}" type="slidenum">
              <a:rPr lang="en-US" smtClean="0"/>
              <a:t>‹#›</a:t>
            </a:fld>
            <a:endParaRPr lang="en-US"/>
          </a:p>
        </p:txBody>
      </p:sp>
    </p:spTree>
    <p:extLst>
      <p:ext uri="{BB962C8B-B14F-4D97-AF65-F5344CB8AC3E}">
        <p14:creationId xmlns:p14="http://schemas.microsoft.com/office/powerpoint/2010/main" val="2815309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83A4F2-4DDE-4D28-99F8-402263DC5278}"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64334-4DF3-4A85-A90D-FE783A3332E8}" type="slidenum">
              <a:rPr lang="en-US" smtClean="0"/>
              <a:t>‹#›</a:t>
            </a:fld>
            <a:endParaRPr lang="en-US"/>
          </a:p>
        </p:txBody>
      </p:sp>
    </p:spTree>
    <p:extLst>
      <p:ext uri="{BB962C8B-B14F-4D97-AF65-F5344CB8AC3E}">
        <p14:creationId xmlns:p14="http://schemas.microsoft.com/office/powerpoint/2010/main" val="1829627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83A4F2-4DDE-4D28-99F8-402263DC5278}"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64334-4DF3-4A85-A90D-FE783A3332E8}" type="slidenum">
              <a:rPr lang="en-US" smtClean="0"/>
              <a:t>‹#›</a:t>
            </a:fld>
            <a:endParaRPr lang="en-US"/>
          </a:p>
        </p:txBody>
      </p:sp>
    </p:spTree>
    <p:extLst>
      <p:ext uri="{BB962C8B-B14F-4D97-AF65-F5344CB8AC3E}">
        <p14:creationId xmlns:p14="http://schemas.microsoft.com/office/powerpoint/2010/main" val="3105234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83A4F2-4DDE-4D28-99F8-402263DC5278}" type="datetimeFigureOut">
              <a:rPr lang="en-US" smtClean="0"/>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364334-4DF3-4A85-A90D-FE783A3332E8}" type="slidenum">
              <a:rPr lang="en-US" smtClean="0"/>
              <a:t>‹#›</a:t>
            </a:fld>
            <a:endParaRPr lang="en-US"/>
          </a:p>
        </p:txBody>
      </p:sp>
    </p:spTree>
    <p:extLst>
      <p:ext uri="{BB962C8B-B14F-4D97-AF65-F5344CB8AC3E}">
        <p14:creationId xmlns:p14="http://schemas.microsoft.com/office/powerpoint/2010/main" val="961190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83A4F2-4DDE-4D28-99F8-402263DC5278}" type="datetimeFigureOut">
              <a:rPr lang="en-US" smtClean="0"/>
              <a:t>5/20/2022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364334-4DF3-4A85-A90D-FE783A3332E8}" type="slidenum">
              <a:rPr lang="en-US" smtClean="0"/>
              <a:t>‹#›</a:t>
            </a:fld>
            <a:endParaRPr lang="en-US"/>
          </a:p>
        </p:txBody>
      </p:sp>
    </p:spTree>
    <p:extLst>
      <p:ext uri="{BB962C8B-B14F-4D97-AF65-F5344CB8AC3E}">
        <p14:creationId xmlns:p14="http://schemas.microsoft.com/office/powerpoint/2010/main" val="3713426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83A4F2-4DDE-4D28-99F8-402263DC5278}" type="datetimeFigureOut">
              <a:rPr lang="en-US" smtClean="0"/>
              <a:t>5/20/2022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364334-4DF3-4A85-A90D-FE783A3332E8}" type="slidenum">
              <a:rPr lang="en-US" smtClean="0"/>
              <a:t>‹#›</a:t>
            </a:fld>
            <a:endParaRPr lang="en-US"/>
          </a:p>
        </p:txBody>
      </p:sp>
    </p:spTree>
    <p:extLst>
      <p:ext uri="{BB962C8B-B14F-4D97-AF65-F5344CB8AC3E}">
        <p14:creationId xmlns:p14="http://schemas.microsoft.com/office/powerpoint/2010/main" val="3475766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3A4F2-4DDE-4D28-99F8-402263DC5278}" type="datetimeFigureOut">
              <a:rPr lang="en-US" smtClean="0"/>
              <a:t>5/20/2022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364334-4DF3-4A85-A90D-FE783A3332E8}" type="slidenum">
              <a:rPr lang="en-US" smtClean="0"/>
              <a:t>‹#›</a:t>
            </a:fld>
            <a:endParaRPr lang="en-US"/>
          </a:p>
        </p:txBody>
      </p:sp>
    </p:spTree>
    <p:extLst>
      <p:ext uri="{BB962C8B-B14F-4D97-AF65-F5344CB8AC3E}">
        <p14:creationId xmlns:p14="http://schemas.microsoft.com/office/powerpoint/2010/main" val="3292375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83A4F2-4DDE-4D28-99F8-402263DC5278}" type="datetimeFigureOut">
              <a:rPr lang="en-US" smtClean="0"/>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364334-4DF3-4A85-A90D-FE783A3332E8}" type="slidenum">
              <a:rPr lang="en-US" smtClean="0"/>
              <a:t>‹#›</a:t>
            </a:fld>
            <a:endParaRPr lang="en-US"/>
          </a:p>
        </p:txBody>
      </p:sp>
    </p:spTree>
    <p:extLst>
      <p:ext uri="{BB962C8B-B14F-4D97-AF65-F5344CB8AC3E}">
        <p14:creationId xmlns:p14="http://schemas.microsoft.com/office/powerpoint/2010/main" val="2197270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83A4F2-4DDE-4D28-99F8-402263DC5278}" type="datetimeFigureOut">
              <a:rPr lang="en-US" smtClean="0"/>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364334-4DF3-4A85-A90D-FE783A3332E8}" type="slidenum">
              <a:rPr lang="en-US" smtClean="0"/>
              <a:t>‹#›</a:t>
            </a:fld>
            <a:endParaRPr lang="en-US"/>
          </a:p>
        </p:txBody>
      </p:sp>
    </p:spTree>
    <p:extLst>
      <p:ext uri="{BB962C8B-B14F-4D97-AF65-F5344CB8AC3E}">
        <p14:creationId xmlns:p14="http://schemas.microsoft.com/office/powerpoint/2010/main" val="3051216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A4F2-4DDE-4D28-99F8-402263DC5278}" type="datetimeFigureOut">
              <a:rPr lang="en-US" smtClean="0"/>
              <a:t>5/20/2022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364334-4DF3-4A85-A90D-FE783A3332E8}" type="slidenum">
              <a:rPr lang="en-US" smtClean="0"/>
              <a:t>‹#›</a:t>
            </a:fld>
            <a:endParaRPr lang="en-US"/>
          </a:p>
        </p:txBody>
      </p:sp>
    </p:spTree>
    <p:extLst>
      <p:ext uri="{BB962C8B-B14F-4D97-AF65-F5344CB8AC3E}">
        <p14:creationId xmlns:p14="http://schemas.microsoft.com/office/powerpoint/2010/main" val="1978740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vimeo.com/449722057/b826a7ce76"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vimeo.com/449722060/d803c17393"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vimeo.com/449722056/5183ca4d30"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vimeo.com/449722073/48f017186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vimeo.com/449722110/058df7fca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vimeo.com/449722186/37d9be5acd"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vimeo.com/449722184/88c1a4de1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vimeo.com/449722012/356249fdb1"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vimeo.com/449722004/ca7d23df8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D566AF8-8156-0C41-97F4-B61389CA9D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1232" y="3048163"/>
            <a:ext cx="3242836" cy="2643009"/>
          </a:xfrm>
          <a:prstGeom prst="rect">
            <a:avLst/>
          </a:prstGeom>
        </p:spPr>
      </p:pic>
      <p:sp>
        <p:nvSpPr>
          <p:cNvPr id="5" name="Content Placeholder 2">
            <a:extLst>
              <a:ext uri="{FF2B5EF4-FFF2-40B4-BE49-F238E27FC236}">
                <a16:creationId xmlns="" xmlns:a16="http://schemas.microsoft.com/office/drawing/2014/main" id="{E130F22D-48F9-F24A-B7A4-FF044C8CF8D2}"/>
              </a:ext>
            </a:extLst>
          </p:cNvPr>
          <p:cNvSpPr>
            <a:spLocks noGrp="1"/>
          </p:cNvSpPr>
          <p:nvPr>
            <p:ph idx="1"/>
          </p:nvPr>
        </p:nvSpPr>
        <p:spPr>
          <a:xfrm>
            <a:off x="2435679" y="1929493"/>
            <a:ext cx="7053943" cy="1194707"/>
          </a:xfrm>
        </p:spPr>
        <p:txBody>
          <a:bodyPr/>
          <a:lstStyle/>
          <a:p>
            <a:pPr marL="0" lvl="0" indent="0" algn="ctr">
              <a:lnSpc>
                <a:spcPct val="100000"/>
              </a:lnSpc>
              <a:spcBef>
                <a:spcPts val="0"/>
              </a:spcBef>
              <a:buNone/>
            </a:pPr>
            <a:r>
              <a:rPr lang="en-US" sz="3600" dirty="0">
                <a:solidFill>
                  <a:srgbClr val="002060"/>
                </a:solidFill>
                <a:latin typeface="Engravers MT" panose="02090707080505020304" pitchFamily="18" charset="0"/>
                <a:cs typeface="Times" panose="02020603050405020304" pitchFamily="18" charset="0"/>
              </a:rPr>
              <a:t>The </a:t>
            </a:r>
            <a:r>
              <a:rPr lang="en-US" sz="3600" dirty="0" smtClean="0">
                <a:solidFill>
                  <a:srgbClr val="002060"/>
                </a:solidFill>
                <a:latin typeface="Engravers MT" panose="02090707080505020304" pitchFamily="18" charset="0"/>
                <a:cs typeface="Times" panose="02020603050405020304" pitchFamily="18" charset="0"/>
              </a:rPr>
              <a:t>Blues</a:t>
            </a:r>
            <a:endParaRPr lang="en-US" sz="3600" dirty="0">
              <a:solidFill>
                <a:srgbClr val="002060"/>
              </a:solidFill>
              <a:latin typeface="Arial" panose="020B0604020202020204" pitchFamily="34" charset="0"/>
              <a:cs typeface="Arial" panose="020B0604020202020204" pitchFamily="34" charset="0"/>
            </a:endParaRPr>
          </a:p>
          <a:p>
            <a:pPr marL="0" indent="0" algn="ctr">
              <a:lnSpc>
                <a:spcPct val="100000"/>
              </a:lnSpc>
              <a:spcBef>
                <a:spcPts val="0"/>
              </a:spcBef>
              <a:buNone/>
            </a:pPr>
            <a:r>
              <a:rPr lang="en-US" sz="2400" dirty="0">
                <a:latin typeface="Calisto MT" panose="02040603050505030304" pitchFamily="18" charset="0"/>
                <a:cs typeface="Times" panose="02020603050405020304" pitchFamily="18" charset="0"/>
              </a:rPr>
              <a:t>Supplemental Lesson</a:t>
            </a:r>
            <a:r>
              <a:rPr lang="en-US" sz="2400" dirty="0">
                <a:latin typeface="Calisto MT" panose="02040603050505030304" pitchFamily="18" charset="0"/>
                <a:cs typeface="Times" panose="02020603050405020304" pitchFamily="18" charset="0"/>
                <a:sym typeface="Arial Narrow"/>
              </a:rPr>
              <a:t> | Grades 7-12</a:t>
            </a:r>
          </a:p>
          <a:p>
            <a:pPr marL="0" lvl="0" indent="0" algn="ctr">
              <a:lnSpc>
                <a:spcPct val="100000"/>
              </a:lnSpc>
              <a:spcBef>
                <a:spcPts val="0"/>
              </a:spcBef>
              <a:buNone/>
            </a:pPr>
            <a:endParaRPr lang="en-US" sz="2400" dirty="0">
              <a:latin typeface="Calisto MT" panose="02040603050505030304" pitchFamily="18" charset="0"/>
              <a:cs typeface="Times" panose="02020603050405020304" pitchFamily="18" charset="0"/>
            </a:endParaRPr>
          </a:p>
          <a:p>
            <a:pPr marL="0" indent="0">
              <a:buNone/>
            </a:pPr>
            <a:endParaRPr lang="en-US" dirty="0"/>
          </a:p>
        </p:txBody>
      </p:sp>
    </p:spTree>
    <p:extLst>
      <p:ext uri="{BB962C8B-B14F-4D97-AF65-F5344CB8AC3E}">
        <p14:creationId xmlns:p14="http://schemas.microsoft.com/office/powerpoint/2010/main" val="2968950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1254642" y="2308151"/>
            <a:ext cx="9676338" cy="39991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solidFill>
                  <a:srgbClr val="002060"/>
                </a:solidFill>
                <a:latin typeface="Engravers MT" panose="02090707080505020304" pitchFamily="18" charset="0"/>
              </a:rPr>
              <a:t>Memphis Blues</a:t>
            </a:r>
            <a:endParaRPr lang="en-US" sz="4000" dirty="0">
              <a:solidFill>
                <a:srgbClr val="002060"/>
              </a:solidFill>
            </a:endParaRPr>
          </a:p>
          <a:p>
            <a:pPr lvl="0"/>
            <a:endParaRPr lang="en-US" sz="2400" dirty="0">
              <a:solidFill>
                <a:prstClr val="black"/>
              </a:solidFill>
              <a:latin typeface="Calisto MT" panose="02040603050505030304" pitchFamily="18" charset="0"/>
            </a:endParaRPr>
          </a:p>
          <a:p>
            <a:pPr lvl="0"/>
            <a:r>
              <a:rPr lang="en-US" sz="2400" dirty="0">
                <a:solidFill>
                  <a:prstClr val="black"/>
                </a:solidFill>
                <a:latin typeface="Calisto MT" panose="02040603050505030304" pitchFamily="18" charset="0"/>
              </a:rPr>
              <a:t>Duo artists developed a distinct musical sound where one guitar played high treble chords and melodies while the other played low bass lines—a sound still present today.</a:t>
            </a:r>
          </a:p>
          <a:p>
            <a:pPr lvl="0"/>
            <a:r>
              <a:rPr lang="en-US" sz="2400" dirty="0">
                <a:solidFill>
                  <a:prstClr val="black"/>
                </a:solidFill>
                <a:latin typeface="Calisto MT" panose="02040603050505030304" pitchFamily="18" charset="0"/>
              </a:rPr>
              <a:t>Musicians performed at house parties, corner saloons, traveling tent shows, or in jazz bands. </a:t>
            </a:r>
          </a:p>
        </p:txBody>
      </p:sp>
    </p:spTree>
    <p:extLst>
      <p:ext uri="{BB962C8B-B14F-4D97-AF65-F5344CB8AC3E}">
        <p14:creationId xmlns:p14="http://schemas.microsoft.com/office/powerpoint/2010/main" val="2963481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49527195-62ED-45D1-BC83-30314CCE5A0C}"/>
              </a:ext>
            </a:extLst>
          </p:cNvPr>
          <p:cNvSpPr txBox="1">
            <a:spLocks/>
          </p:cNvSpPr>
          <p:nvPr/>
        </p:nvSpPr>
        <p:spPr>
          <a:xfrm>
            <a:off x="5242949" y="1783670"/>
            <a:ext cx="52944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02060"/>
                </a:solidFill>
                <a:latin typeface="Engravers MT" panose="02090707080505020304" pitchFamily="18" charset="0"/>
              </a:rPr>
              <a:t>Memphis Blues</a:t>
            </a:r>
          </a:p>
        </p:txBody>
      </p:sp>
      <p:sp>
        <p:nvSpPr>
          <p:cNvPr id="8" name="TextBox 7">
            <a:extLst>
              <a:ext uri="{FF2B5EF4-FFF2-40B4-BE49-F238E27FC236}">
                <a16:creationId xmlns="" xmlns:a16="http://schemas.microsoft.com/office/drawing/2014/main" id="{27F7B04A-200C-4BC7-B610-37C34418D1C4}"/>
              </a:ext>
            </a:extLst>
          </p:cNvPr>
          <p:cNvSpPr txBox="1"/>
          <p:nvPr/>
        </p:nvSpPr>
        <p:spPr>
          <a:xfrm>
            <a:off x="5242949" y="2833905"/>
            <a:ext cx="5577178" cy="378565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Calisto MT" panose="02040603050505030304" pitchFamily="18" charset="0"/>
              </a:rPr>
              <a:t>“Beale Town Bound”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sto MT" panose="02040603050505030304" pitchFamily="18" charset="0"/>
              </a:rPr>
              <a:t>by the Beale Street Sheiks, a duo consisting of Frank Stokes (apx.1877-1955) and Dan Sane (apx.1896-1956)</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sto MT" panose="0204060305050503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sto MT" panose="02040603050505030304" pitchFamily="18" charset="0"/>
              </a:rPr>
              <a:t>Recorded 1927-1929</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sto MT" panose="0204060305050503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sto MT" panose="02040603050505030304" pitchFamily="18" charset="0"/>
              </a:rPr>
              <a:t>Write a key word or draw a picture that best describes this blues style on the </a:t>
            </a:r>
            <a:r>
              <a:rPr kumimoji="0" lang="en-US" sz="2000" b="0" i="0" u="none" strike="noStrike" kern="0" cap="none" spc="0" normalizeH="0" baseline="0" noProof="0" dirty="0" smtClean="0">
                <a:ln>
                  <a:noFill/>
                </a:ln>
                <a:solidFill>
                  <a:prstClr val="black"/>
                </a:solidFill>
                <a:effectLst/>
                <a:uLnTx/>
                <a:uFillTx/>
                <a:latin typeface="Calisto MT" panose="02040603050505030304" pitchFamily="18" charset="0"/>
              </a:rPr>
              <a:t>worksheet.</a:t>
            </a:r>
            <a:endParaRPr kumimoji="0" lang="en-US" sz="2000" b="0" i="0" u="none" strike="noStrike" kern="0" cap="none" spc="0" normalizeH="0" baseline="0" noProof="0" dirty="0">
              <a:ln>
                <a:noFill/>
              </a:ln>
              <a:solidFill>
                <a:prstClr val="black"/>
              </a:solidFill>
              <a:effectLst/>
              <a:uLnTx/>
              <a:uFillTx/>
              <a:latin typeface="Calisto MT" panose="0204060305050503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pic>
        <p:nvPicPr>
          <p:cNvPr id="9" name="Picture 8">
            <a:extLst>
              <a:ext uri="{FF2B5EF4-FFF2-40B4-BE49-F238E27FC236}">
                <a16:creationId xmlns="" xmlns:a16="http://schemas.microsoft.com/office/drawing/2014/main" id="{6BF23D95-D599-4D8D-81A6-7CDCC5286D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687" y="2341268"/>
            <a:ext cx="4220311" cy="4208389"/>
          </a:xfrm>
          <a:prstGeom prst="rect">
            <a:avLst/>
          </a:prstGeom>
        </p:spPr>
      </p:pic>
      <p:pic>
        <p:nvPicPr>
          <p:cNvPr id="7" name="Picture 4" descr="70,483 Headphone Illustrations &amp;amp; Clip Art - iStock">
            <a:hlinkClick r:id="rId4"/>
            <a:extLst>
              <a:ext uri="{FF2B5EF4-FFF2-40B4-BE49-F238E27FC236}">
                <a16:creationId xmlns="" xmlns:a16="http://schemas.microsoft.com/office/drawing/2014/main" id="{B0691ACF-E475-4079-93E0-0DD04643A48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54142" y="4994422"/>
            <a:ext cx="1179147" cy="117914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hlinkClick r:id="rId4"/>
            <a:extLst>
              <a:ext uri="{FF2B5EF4-FFF2-40B4-BE49-F238E27FC236}">
                <a16:creationId xmlns="" xmlns:a16="http://schemas.microsoft.com/office/drawing/2014/main" id="{379DF919-880E-4C7F-BEE3-B0FF7AD42AB4}"/>
              </a:ext>
            </a:extLst>
          </p:cNvPr>
          <p:cNvSpPr/>
          <p:nvPr/>
        </p:nvSpPr>
        <p:spPr>
          <a:xfrm>
            <a:off x="9459772" y="6173569"/>
            <a:ext cx="2573517" cy="523220"/>
          </a:xfrm>
          <a:prstGeom prst="rect">
            <a:avLst/>
          </a:prstGeom>
          <a:solidFill>
            <a:schemeClr val="accent4">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here for the song.</a:t>
            </a:r>
          </a:p>
        </p:txBody>
      </p:sp>
    </p:spTree>
    <p:extLst>
      <p:ext uri="{BB962C8B-B14F-4D97-AF65-F5344CB8AC3E}">
        <p14:creationId xmlns:p14="http://schemas.microsoft.com/office/powerpoint/2010/main" val="1007326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1470267" y="2310310"/>
            <a:ext cx="9481267" cy="43782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3600" dirty="0">
                <a:solidFill>
                  <a:srgbClr val="002060"/>
                </a:solidFill>
                <a:latin typeface="Engravers MT" panose="02090707080505020304" pitchFamily="18" charset="0"/>
              </a:rPr>
              <a:t>St. Louis Blues</a:t>
            </a:r>
            <a:endParaRPr kumimoji="0" lang="en-US" sz="3600" b="0" i="0" u="none" strike="noStrike" kern="1200" cap="none" spc="0" normalizeH="0" baseline="0" noProof="0" dirty="0">
              <a:ln>
                <a:noFill/>
              </a:ln>
              <a:solidFill>
                <a:srgbClr val="002060"/>
              </a:solidFill>
              <a:effectLst/>
              <a:uLnTx/>
              <a:uFillTx/>
              <a:latin typeface="Calibri"/>
            </a:endParaRPr>
          </a:p>
          <a:p>
            <a:pPr marL="0" marR="0" lvl="0" indent="0" defTabSz="914400" rtl="0" eaLnBrk="1" fontAlgn="auto" latinLnBrk="0" hangingPunct="1">
              <a:lnSpc>
                <a:spcPct val="90000"/>
              </a:lnSpc>
              <a:spcBef>
                <a:spcPts val="1000"/>
              </a:spcBef>
              <a:spcAft>
                <a:spcPts val="0"/>
              </a:spcAft>
              <a:buClrTx/>
              <a:buSzTx/>
              <a:buNone/>
              <a:tabLst/>
              <a:defRPr/>
            </a:pPr>
            <a:endParaRPr kumimoji="0" lang="en-US" sz="2600" b="0" i="0" u="none" strike="noStrike" kern="1200" cap="none" spc="0" normalizeH="0" baseline="0" noProof="0" dirty="0">
              <a:ln>
                <a:noFill/>
              </a:ln>
              <a:solidFill>
                <a:sysClr val="windowText" lastClr="000000"/>
              </a:solidFill>
              <a:effectLst/>
              <a:uLnTx/>
              <a:uFillTx/>
              <a:latin typeface="Calisto MT" panose="02040603050505030304" pitchFamily="18" charset="0"/>
            </a:endParaRPr>
          </a:p>
          <a:p>
            <a:pPr marL="0" marR="0" lvl="0" indent="0" defTabSz="914400" rtl="0" eaLnBrk="1" fontAlgn="auto" latinLnBrk="0" hangingPunct="1">
              <a:lnSpc>
                <a:spcPct val="90000"/>
              </a:lnSpc>
              <a:spcBef>
                <a:spcPts val="1000"/>
              </a:spcBef>
              <a:spcAft>
                <a:spcPts val="0"/>
              </a:spcAft>
              <a:buClrTx/>
              <a:buSzTx/>
              <a:buNone/>
              <a:tabLst/>
              <a:defRPr/>
            </a:pPr>
            <a:r>
              <a:rPr kumimoji="0" lang="en-US" sz="2600" b="0" i="0" u="none" strike="noStrike" kern="1200" cap="none" spc="0" normalizeH="0" baseline="0" noProof="0" dirty="0">
                <a:ln>
                  <a:noFill/>
                </a:ln>
                <a:solidFill>
                  <a:sysClr val="windowText" lastClr="000000"/>
                </a:solidFill>
                <a:effectLst/>
                <a:uLnTx/>
                <a:uFillTx/>
                <a:latin typeface="Calisto MT" panose="02040603050505030304" pitchFamily="18" charset="0"/>
              </a:rPr>
              <a:t>Combination of diverse music styles from: </a:t>
            </a:r>
          </a:p>
          <a:p>
            <a:pPr marR="0" lvl="1" defTabSz="914400" rtl="0" eaLnBrk="1" fontAlgn="auto" latinLnBrk="0" hangingPunct="1">
              <a:lnSpc>
                <a:spcPct val="90000"/>
              </a:lnSpc>
              <a:spcBef>
                <a:spcPts val="500"/>
              </a:spcBef>
              <a:spcAft>
                <a:spcPts val="0"/>
              </a:spcAft>
              <a:buClrTx/>
              <a:buSzTx/>
              <a:tabLst/>
              <a:defRPr/>
            </a:pPr>
            <a:r>
              <a:rPr kumimoji="0" lang="en-US" sz="2600" b="0" i="0" u="none" strike="noStrike" kern="1200" cap="none" spc="0" normalizeH="0" baseline="0" noProof="0" dirty="0">
                <a:ln>
                  <a:noFill/>
                </a:ln>
                <a:solidFill>
                  <a:sysClr val="windowText" lastClr="000000"/>
                </a:solidFill>
                <a:effectLst/>
                <a:uLnTx/>
                <a:uFillTx/>
                <a:latin typeface="Calisto MT" panose="02040603050505030304" pitchFamily="18" charset="0"/>
              </a:rPr>
              <a:t>Mississippi Delta</a:t>
            </a:r>
          </a:p>
          <a:p>
            <a:pPr marR="0" lvl="1" defTabSz="914400" rtl="0" eaLnBrk="1" fontAlgn="auto" latinLnBrk="0" hangingPunct="1">
              <a:lnSpc>
                <a:spcPct val="90000"/>
              </a:lnSpc>
              <a:spcBef>
                <a:spcPts val="500"/>
              </a:spcBef>
              <a:spcAft>
                <a:spcPts val="0"/>
              </a:spcAft>
              <a:buClrTx/>
              <a:buSzTx/>
              <a:tabLst/>
              <a:defRPr/>
            </a:pPr>
            <a:r>
              <a:rPr kumimoji="0" lang="en-US" sz="2600" b="0" i="0" u="none" strike="noStrike" kern="1200" cap="none" spc="0" normalizeH="0" baseline="0" noProof="0" dirty="0">
                <a:ln>
                  <a:noFill/>
                </a:ln>
                <a:solidFill>
                  <a:sysClr val="windowText" lastClr="000000"/>
                </a:solidFill>
                <a:effectLst/>
                <a:uLnTx/>
                <a:uFillTx/>
                <a:latin typeface="Calisto MT" panose="02040603050505030304" pitchFamily="18" charset="0"/>
              </a:rPr>
              <a:t>Ragtime from local artist Scott Joplin (composer of “Maple Leaf Rag” and “The Entertainer”)</a:t>
            </a:r>
          </a:p>
          <a:p>
            <a:pPr marR="0" lvl="1" defTabSz="914400" rtl="0" eaLnBrk="1" fontAlgn="auto" latinLnBrk="0" hangingPunct="1">
              <a:lnSpc>
                <a:spcPct val="90000"/>
              </a:lnSpc>
              <a:spcBef>
                <a:spcPts val="500"/>
              </a:spcBef>
              <a:spcAft>
                <a:spcPts val="0"/>
              </a:spcAft>
              <a:buClrTx/>
              <a:buSzTx/>
              <a:tabLst/>
              <a:defRPr/>
            </a:pPr>
            <a:r>
              <a:rPr kumimoji="0" lang="en-US" sz="2600" b="0" i="0" u="none" strike="noStrike" kern="1200" cap="none" spc="0" normalizeH="0" baseline="0" noProof="0" dirty="0">
                <a:ln>
                  <a:noFill/>
                </a:ln>
                <a:solidFill>
                  <a:sysClr val="windowText" lastClr="000000"/>
                </a:solidFill>
                <a:effectLst/>
                <a:uLnTx/>
                <a:uFillTx/>
                <a:latin typeface="Calisto MT" panose="02040603050505030304" pitchFamily="18" charset="0"/>
              </a:rPr>
              <a:t>Jazz influences from New Orleans</a:t>
            </a:r>
          </a:p>
        </p:txBody>
      </p:sp>
    </p:spTree>
    <p:extLst>
      <p:ext uri="{BB962C8B-B14F-4D97-AF65-F5344CB8AC3E}">
        <p14:creationId xmlns:p14="http://schemas.microsoft.com/office/powerpoint/2010/main" val="3137187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44575C36-1D08-4FA3-95C1-748DE1BDF32B}"/>
              </a:ext>
            </a:extLst>
          </p:cNvPr>
          <p:cNvSpPr txBox="1">
            <a:spLocks/>
          </p:cNvSpPr>
          <p:nvPr/>
        </p:nvSpPr>
        <p:spPr>
          <a:xfrm>
            <a:off x="5365175" y="1784016"/>
            <a:ext cx="58564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02060"/>
                </a:solidFill>
                <a:latin typeface="Engravers MT" panose="02090707080505020304" pitchFamily="18" charset="0"/>
              </a:rPr>
              <a:t>St. Louis Blues</a:t>
            </a:r>
          </a:p>
        </p:txBody>
      </p:sp>
      <p:sp>
        <p:nvSpPr>
          <p:cNvPr id="8" name="TextBox 7">
            <a:extLst>
              <a:ext uri="{FF2B5EF4-FFF2-40B4-BE49-F238E27FC236}">
                <a16:creationId xmlns="" xmlns:a16="http://schemas.microsoft.com/office/drawing/2014/main" id="{D8DFDABE-2E7E-4A52-8154-BF640BDADE61}"/>
              </a:ext>
            </a:extLst>
          </p:cNvPr>
          <p:cNvSpPr txBox="1"/>
          <p:nvPr/>
        </p:nvSpPr>
        <p:spPr>
          <a:xfrm>
            <a:off x="5365175" y="3033379"/>
            <a:ext cx="4991100" cy="31700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Calisto MT" panose="02040603050505030304" pitchFamily="18" charset="0"/>
              </a:rPr>
              <a:t>“St. Louis Blues”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sto MT" panose="02040603050505030304" pitchFamily="18" charset="0"/>
              </a:rPr>
              <a:t>by Bessie Smith (1894-1937)</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sto MT" panose="0204060305050503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sto MT" panose="02040603050505030304" pitchFamily="18" charset="0"/>
              </a:rPr>
              <a:t>Recorded in 1925</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sto MT" panose="0204060305050503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sto MT" panose="02040603050505030304" pitchFamily="18" charset="0"/>
              </a:rPr>
              <a:t>Write a key word or draw a picture that best describes this blues style on the </a:t>
            </a:r>
            <a:r>
              <a:rPr kumimoji="0" lang="en-US" sz="2000" b="0" i="0" u="none" strike="noStrike" kern="0" cap="none" spc="0" normalizeH="0" baseline="0" noProof="0" dirty="0" smtClean="0">
                <a:ln>
                  <a:noFill/>
                </a:ln>
                <a:solidFill>
                  <a:prstClr val="black"/>
                </a:solidFill>
                <a:effectLst/>
                <a:uLnTx/>
                <a:uFillTx/>
                <a:latin typeface="Calisto MT" panose="02040603050505030304" pitchFamily="18" charset="0"/>
              </a:rPr>
              <a:t>worksheet.</a:t>
            </a:r>
            <a:endParaRPr kumimoji="0" lang="en-US" sz="2000" b="0" i="0" u="none" strike="noStrike" kern="0" cap="none" spc="0" normalizeH="0" baseline="0" noProof="0" dirty="0">
              <a:ln>
                <a:noFill/>
              </a:ln>
              <a:solidFill>
                <a:prstClr val="black"/>
              </a:solidFill>
              <a:effectLst/>
              <a:uLnTx/>
              <a:uFillTx/>
              <a:latin typeface="Calisto MT" panose="0204060305050503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pic>
        <p:nvPicPr>
          <p:cNvPr id="9" name="Picture 8">
            <a:extLst>
              <a:ext uri="{FF2B5EF4-FFF2-40B4-BE49-F238E27FC236}">
                <a16:creationId xmlns="" xmlns:a16="http://schemas.microsoft.com/office/drawing/2014/main" id="{7E59B8C0-DBB7-43CE-A119-D1C23548E6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8828" y="2261065"/>
            <a:ext cx="3924337" cy="4288591"/>
          </a:xfrm>
          <a:prstGeom prst="rect">
            <a:avLst/>
          </a:prstGeom>
        </p:spPr>
      </p:pic>
      <p:pic>
        <p:nvPicPr>
          <p:cNvPr id="7" name="Picture 4" descr="70,483 Headphone Illustrations &amp;amp; Clip Art - iStock">
            <a:hlinkClick r:id="rId4"/>
            <a:extLst>
              <a:ext uri="{FF2B5EF4-FFF2-40B4-BE49-F238E27FC236}">
                <a16:creationId xmlns="" xmlns:a16="http://schemas.microsoft.com/office/drawing/2014/main" id="{B32A34B2-7CF3-4747-AC3F-EFF15F8309E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54142" y="4994422"/>
            <a:ext cx="1179147" cy="117914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hlinkClick r:id="rId4"/>
            <a:extLst>
              <a:ext uri="{FF2B5EF4-FFF2-40B4-BE49-F238E27FC236}">
                <a16:creationId xmlns="" xmlns:a16="http://schemas.microsoft.com/office/drawing/2014/main" id="{EFF3C0B3-54A7-4B92-87A3-7A4F25196807}"/>
              </a:ext>
            </a:extLst>
          </p:cNvPr>
          <p:cNvSpPr/>
          <p:nvPr/>
        </p:nvSpPr>
        <p:spPr>
          <a:xfrm>
            <a:off x="9459772" y="6173569"/>
            <a:ext cx="2573517" cy="523220"/>
          </a:xfrm>
          <a:prstGeom prst="rect">
            <a:avLst/>
          </a:prstGeom>
          <a:solidFill>
            <a:schemeClr val="accent4">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here for the song.</a:t>
            </a:r>
          </a:p>
        </p:txBody>
      </p:sp>
    </p:spTree>
    <p:extLst>
      <p:ext uri="{BB962C8B-B14F-4D97-AF65-F5344CB8AC3E}">
        <p14:creationId xmlns:p14="http://schemas.microsoft.com/office/powerpoint/2010/main" val="411524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1360967" y="2142385"/>
            <a:ext cx="9480664" cy="41757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3600" dirty="0">
                <a:solidFill>
                  <a:srgbClr val="002060"/>
                </a:solidFill>
                <a:latin typeface="Engravers MT" panose="02090707080505020304" pitchFamily="18" charset="0"/>
              </a:rPr>
              <a:t>Chicago Blues</a:t>
            </a:r>
            <a:endParaRPr kumimoji="0" lang="en-US" b="0" i="0" u="none" strike="noStrike" kern="1200" cap="none" spc="0" normalizeH="0" baseline="0" noProof="0" dirty="0">
              <a:ln>
                <a:noFill/>
              </a:ln>
              <a:solidFill>
                <a:srgbClr val="002060"/>
              </a:solidFill>
              <a:effectLst/>
              <a:uLnTx/>
              <a:uFillTx/>
              <a:latin typeface="Calibri"/>
            </a:endParaRP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sto MT" panose="02040603050505030304" pitchFamily="18" charset="0"/>
              </a:rPr>
              <a:t>Developed in the 1950s </a:t>
            </a: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sto MT" panose="02040603050505030304" pitchFamily="18" charset="0"/>
              </a:rPr>
              <a:t>Added several instruments to the typical Delta blues style, including :</a:t>
            </a:r>
          </a:p>
          <a:p>
            <a:pPr marL="685800" marR="0" lvl="1" indent="-228600"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ysClr val="windowText" lastClr="000000"/>
                </a:solidFill>
                <a:effectLst/>
                <a:uLnTx/>
                <a:uFillTx/>
                <a:latin typeface="Calisto MT" panose="02040603050505030304" pitchFamily="18" charset="0"/>
              </a:rPr>
              <a:t>Electric guitar</a:t>
            </a:r>
          </a:p>
          <a:p>
            <a:pPr marL="685800" marR="0" lvl="1" indent="-228600"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ysClr val="windowText" lastClr="000000"/>
                </a:solidFill>
                <a:effectLst/>
                <a:uLnTx/>
                <a:uFillTx/>
                <a:latin typeface="Calisto MT" panose="02040603050505030304" pitchFamily="18" charset="0"/>
              </a:rPr>
              <a:t>Bass guitar, played with an amp</a:t>
            </a:r>
          </a:p>
          <a:p>
            <a:pPr marL="685800" marR="0" lvl="1" indent="-228600"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ysClr val="windowText" lastClr="000000"/>
                </a:solidFill>
                <a:effectLst/>
                <a:uLnTx/>
                <a:uFillTx/>
                <a:latin typeface="Calisto MT" panose="02040603050505030304" pitchFamily="18" charset="0"/>
              </a:rPr>
              <a:t>Piano</a:t>
            </a:r>
          </a:p>
          <a:p>
            <a:pPr marL="685800" marR="0" lvl="1" indent="-228600"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err="1">
                <a:ln>
                  <a:noFill/>
                </a:ln>
                <a:solidFill>
                  <a:sysClr val="windowText" lastClr="000000"/>
                </a:solidFill>
                <a:effectLst/>
                <a:uLnTx/>
                <a:uFillTx/>
                <a:latin typeface="Calisto MT" panose="02040603050505030304" pitchFamily="18" charset="0"/>
              </a:rPr>
              <a:t>Miked</a:t>
            </a:r>
            <a:r>
              <a:rPr kumimoji="0" lang="en-US" b="0" i="0" u="none" strike="noStrike" kern="1200" cap="none" spc="0" normalizeH="0" baseline="0" noProof="0" dirty="0">
                <a:ln>
                  <a:noFill/>
                </a:ln>
                <a:solidFill>
                  <a:sysClr val="windowText" lastClr="000000"/>
                </a:solidFill>
                <a:effectLst/>
                <a:uLnTx/>
                <a:uFillTx/>
                <a:latin typeface="Calisto MT" panose="02040603050505030304" pitchFamily="18" charset="0"/>
              </a:rPr>
              <a:t> harmonica</a:t>
            </a:r>
          </a:p>
          <a:p>
            <a:pPr marL="685800" marR="0" lvl="1" indent="-228600"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ysClr val="windowText" lastClr="000000"/>
                </a:solidFill>
                <a:effectLst/>
                <a:uLnTx/>
                <a:uFillTx/>
                <a:latin typeface="Calisto MT" panose="02040603050505030304" pitchFamily="18" charset="0"/>
              </a:rPr>
              <a:t>Sometimes a horn section (trumpet, trombone, and saxophone) </a:t>
            </a:r>
          </a:p>
        </p:txBody>
      </p:sp>
    </p:spTree>
    <p:extLst>
      <p:ext uri="{BB962C8B-B14F-4D97-AF65-F5344CB8AC3E}">
        <p14:creationId xmlns:p14="http://schemas.microsoft.com/office/powerpoint/2010/main" val="969030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CCFA6E7C-41A1-4DB9-BD8D-246C48FD416B}"/>
              </a:ext>
            </a:extLst>
          </p:cNvPr>
          <p:cNvSpPr txBox="1">
            <a:spLocks/>
          </p:cNvSpPr>
          <p:nvPr/>
        </p:nvSpPr>
        <p:spPr>
          <a:xfrm>
            <a:off x="5556470" y="1871609"/>
            <a:ext cx="588502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02060"/>
                </a:solidFill>
                <a:latin typeface="Engravers MT" panose="02090707080505020304" pitchFamily="18" charset="0"/>
              </a:rPr>
              <a:t>Chicago Blues</a:t>
            </a:r>
          </a:p>
        </p:txBody>
      </p:sp>
      <p:sp>
        <p:nvSpPr>
          <p:cNvPr id="8" name="TextBox 7">
            <a:extLst>
              <a:ext uri="{FF2B5EF4-FFF2-40B4-BE49-F238E27FC236}">
                <a16:creationId xmlns="" xmlns:a16="http://schemas.microsoft.com/office/drawing/2014/main" id="{EDD6D12D-9D9A-4E9C-B471-5332C358D1F9}"/>
              </a:ext>
            </a:extLst>
          </p:cNvPr>
          <p:cNvSpPr txBox="1"/>
          <p:nvPr/>
        </p:nvSpPr>
        <p:spPr>
          <a:xfrm>
            <a:off x="5556470" y="3151256"/>
            <a:ext cx="4991100" cy="31700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Calisto MT" panose="02040603050505030304" pitchFamily="18" charset="0"/>
              </a:rPr>
              <a:t>“Trouble No More”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sto MT" panose="02040603050505030304" pitchFamily="18" charset="0"/>
              </a:rPr>
              <a:t>by Muddy Waters (1913-1983)</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sto MT" panose="0204060305050503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sto MT" panose="02040603050505030304" pitchFamily="18" charset="0"/>
              </a:rPr>
              <a:t>Recorded in 1955</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sto MT" panose="0204060305050503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sto MT" panose="02040603050505030304" pitchFamily="18" charset="0"/>
              </a:rPr>
              <a:t>Write a key word or draw a picture that best describes this blues style on the </a:t>
            </a:r>
            <a:r>
              <a:rPr kumimoji="0" lang="en-US" sz="2000" b="0" i="0" u="none" strike="noStrike" kern="0" cap="none" spc="0" normalizeH="0" baseline="0" noProof="0" dirty="0" smtClean="0">
                <a:ln>
                  <a:noFill/>
                </a:ln>
                <a:solidFill>
                  <a:prstClr val="black"/>
                </a:solidFill>
                <a:effectLst/>
                <a:uLnTx/>
                <a:uFillTx/>
                <a:latin typeface="Calisto MT" panose="02040603050505030304" pitchFamily="18" charset="0"/>
              </a:rPr>
              <a:t>worksheet.</a:t>
            </a:r>
            <a:endParaRPr kumimoji="0" lang="en-US" sz="2000" b="0" i="0" u="none" strike="noStrike" kern="0" cap="none" spc="0" normalizeH="0" baseline="0" noProof="0" dirty="0">
              <a:ln>
                <a:noFill/>
              </a:ln>
              <a:solidFill>
                <a:prstClr val="black"/>
              </a:solidFill>
              <a:effectLst/>
              <a:uLnTx/>
              <a:uFillTx/>
              <a:latin typeface="Calisto MT" panose="0204060305050503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pic>
        <p:nvPicPr>
          <p:cNvPr id="9" name="Picture 8">
            <a:extLst>
              <a:ext uri="{FF2B5EF4-FFF2-40B4-BE49-F238E27FC236}">
                <a16:creationId xmlns="" xmlns:a16="http://schemas.microsoft.com/office/drawing/2014/main" id="{703B08E0-4FC1-45CE-8A16-7464ACEB5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060" y="2184202"/>
            <a:ext cx="4372196" cy="4312291"/>
          </a:xfrm>
          <a:prstGeom prst="rect">
            <a:avLst/>
          </a:prstGeom>
        </p:spPr>
      </p:pic>
      <p:pic>
        <p:nvPicPr>
          <p:cNvPr id="7" name="Picture 4" descr="70,483 Headphone Illustrations &amp;amp; Clip Art - iStock">
            <a:hlinkClick r:id="rId4"/>
            <a:extLst>
              <a:ext uri="{FF2B5EF4-FFF2-40B4-BE49-F238E27FC236}">
                <a16:creationId xmlns="" xmlns:a16="http://schemas.microsoft.com/office/drawing/2014/main" id="{2100ED66-F247-4B5A-8E9B-249A623698A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54142" y="4994422"/>
            <a:ext cx="1179147" cy="117914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hlinkClick r:id="rId4"/>
            <a:extLst>
              <a:ext uri="{FF2B5EF4-FFF2-40B4-BE49-F238E27FC236}">
                <a16:creationId xmlns="" xmlns:a16="http://schemas.microsoft.com/office/drawing/2014/main" id="{4EA0D61B-8ECE-4385-9508-F97947214538}"/>
              </a:ext>
            </a:extLst>
          </p:cNvPr>
          <p:cNvSpPr/>
          <p:nvPr/>
        </p:nvSpPr>
        <p:spPr>
          <a:xfrm>
            <a:off x="9459772" y="6173569"/>
            <a:ext cx="2573517" cy="523220"/>
          </a:xfrm>
          <a:prstGeom prst="rect">
            <a:avLst/>
          </a:prstGeom>
          <a:solidFill>
            <a:schemeClr val="accent4">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here for the song.</a:t>
            </a:r>
          </a:p>
        </p:txBody>
      </p:sp>
    </p:spTree>
    <p:extLst>
      <p:ext uri="{BB962C8B-B14F-4D97-AF65-F5344CB8AC3E}">
        <p14:creationId xmlns:p14="http://schemas.microsoft.com/office/powerpoint/2010/main" val="675135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670560" y="1630327"/>
            <a:ext cx="10515600" cy="15078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002060"/>
                </a:solidFill>
                <a:latin typeface="Engravers MT" panose="02090707080505020304" pitchFamily="18" charset="0"/>
              </a:rPr>
              <a:t>12-Bar Blues Verse</a:t>
            </a:r>
          </a:p>
        </p:txBody>
      </p:sp>
      <p:sp>
        <p:nvSpPr>
          <p:cNvPr id="7" name="Content Placeholder 2"/>
          <p:cNvSpPr txBox="1">
            <a:spLocks/>
          </p:cNvSpPr>
          <p:nvPr/>
        </p:nvSpPr>
        <p:spPr>
          <a:xfrm>
            <a:off x="1624948" y="2934456"/>
            <a:ext cx="8606824" cy="4191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2060"/>
                </a:solidFill>
                <a:effectLst/>
                <a:uLnTx/>
                <a:uFillTx/>
                <a:latin typeface="Calisto MT" panose="02040603050505030304" pitchFamily="18" charset="0"/>
              </a:rPr>
              <a:t>A</a:t>
            </a:r>
            <a:r>
              <a:rPr kumimoji="0" lang="en-US" sz="2400" b="0" i="0" u="none" strike="noStrike" kern="1200" cap="none" spc="0" normalizeH="0" baseline="0" noProof="0" dirty="0">
                <a:ln>
                  <a:noFill/>
                </a:ln>
                <a:solidFill>
                  <a:sysClr val="windowText" lastClr="000000"/>
                </a:solidFill>
                <a:effectLst/>
                <a:uLnTx/>
                <a:uFillTx/>
                <a:latin typeface="Calisto MT" panose="02040603050505030304" pitchFamily="18" charset="0"/>
              </a:rPr>
              <a:t>     </a:t>
            </a:r>
            <a:r>
              <a:rPr kumimoji="0" lang="en-US" sz="2400" b="0" i="0" u="sng" strike="noStrike" kern="1200" cap="none" spc="0" normalizeH="0" baseline="0" noProof="0" dirty="0">
                <a:ln>
                  <a:noFill/>
                </a:ln>
                <a:solidFill>
                  <a:sysClr val="windowText" lastClr="000000"/>
                </a:solidFill>
                <a:effectLst/>
                <a:uLnTx/>
                <a:uFillTx/>
                <a:latin typeface="Calisto MT" panose="02040603050505030304" pitchFamily="18" charset="0"/>
              </a:rPr>
              <a:t>Line 1</a:t>
            </a:r>
            <a:r>
              <a:rPr kumimoji="0" lang="en-US" sz="2400" b="0" i="0" u="none" strike="noStrike" kern="1200" cap="none" spc="0" normalizeH="0" baseline="0" noProof="0" dirty="0">
                <a:ln>
                  <a:noFill/>
                </a:ln>
                <a:solidFill>
                  <a:sysClr val="windowText" lastClr="000000"/>
                </a:solidFill>
                <a:effectLst/>
                <a:uLnTx/>
                <a:uFillTx/>
                <a:latin typeface="Calisto MT" panose="02040603050505030304" pitchFamily="18" charset="0"/>
              </a:rPr>
              <a:t> </a:t>
            </a:r>
            <a:r>
              <a:rPr kumimoji="0" lang="mr-IN" sz="2400" b="0" i="0" u="none" strike="noStrike" kern="1200" cap="none" spc="0" normalizeH="0" baseline="0" noProof="0" dirty="0">
                <a:ln>
                  <a:noFill/>
                </a:ln>
                <a:solidFill>
                  <a:sysClr val="windowText" lastClr="000000"/>
                </a:solidFill>
                <a:effectLst/>
                <a:uLnTx/>
                <a:uFillTx/>
                <a:latin typeface="Calisto MT" panose="02040603050505030304" pitchFamily="18" charset="0"/>
                <a:cs typeface="Mangal" panose="02040503050203030202" pitchFamily="18" charset="0"/>
              </a:rPr>
              <a:t>–</a:t>
            </a:r>
            <a:r>
              <a:rPr kumimoji="0" lang="en-US" sz="2400" b="0" i="0" u="none" strike="noStrike" kern="1200" cap="none" spc="0" normalizeH="0" baseline="0" noProof="0" dirty="0">
                <a:ln>
                  <a:noFill/>
                </a:ln>
                <a:solidFill>
                  <a:sysClr val="windowText" lastClr="000000"/>
                </a:solidFill>
                <a:effectLst/>
                <a:uLnTx/>
                <a:uFillTx/>
                <a:latin typeface="Calisto MT" panose="02040603050505030304" pitchFamily="18" charset="0"/>
              </a:rPr>
              <a:t> State the problem, situation, or issue.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00" b="0" i="0" u="none" strike="noStrike" kern="1200" cap="none" spc="0" normalizeH="0" baseline="0" noProof="0" dirty="0">
              <a:ln>
                <a:noFill/>
              </a:ln>
              <a:solidFill>
                <a:sysClr val="windowText" lastClr="000000"/>
              </a:solidFill>
              <a:effectLst/>
              <a:uLnTx/>
              <a:uFillTx/>
              <a:latin typeface="Calisto MT" panose="0204060305050503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2060"/>
                </a:solidFill>
                <a:effectLst/>
                <a:uLnTx/>
                <a:uFillTx/>
                <a:latin typeface="Calisto MT" panose="02040603050505030304" pitchFamily="18" charset="0"/>
              </a:rPr>
              <a:t>A</a:t>
            </a:r>
            <a:r>
              <a:rPr kumimoji="0" lang="en-US" sz="2400" b="0" i="0" u="none" strike="noStrike" kern="1200" cap="none" spc="0" normalizeH="0" baseline="0" noProof="0" dirty="0">
                <a:ln>
                  <a:noFill/>
                </a:ln>
                <a:solidFill>
                  <a:sysClr val="windowText" lastClr="000000"/>
                </a:solidFill>
                <a:effectLst/>
                <a:uLnTx/>
                <a:uFillTx/>
                <a:latin typeface="Calisto MT" panose="02040603050505030304" pitchFamily="18" charset="0"/>
              </a:rPr>
              <a:t>     </a:t>
            </a:r>
            <a:r>
              <a:rPr kumimoji="0" lang="en-US" sz="2400" b="0" i="0" u="sng" strike="noStrike" kern="1200" cap="none" spc="0" normalizeH="0" baseline="0" noProof="0" dirty="0">
                <a:ln>
                  <a:noFill/>
                </a:ln>
                <a:solidFill>
                  <a:sysClr val="windowText" lastClr="000000"/>
                </a:solidFill>
                <a:effectLst/>
                <a:uLnTx/>
                <a:uFillTx/>
                <a:latin typeface="Calisto MT" panose="02040603050505030304" pitchFamily="18" charset="0"/>
              </a:rPr>
              <a:t>Line 2</a:t>
            </a:r>
            <a:r>
              <a:rPr kumimoji="0" lang="en-US" sz="2400" b="0" i="0" u="none" strike="noStrike" kern="1200" cap="none" spc="0" normalizeH="0" baseline="0" noProof="0" dirty="0">
                <a:ln>
                  <a:noFill/>
                </a:ln>
                <a:solidFill>
                  <a:sysClr val="windowText" lastClr="000000"/>
                </a:solidFill>
                <a:effectLst/>
                <a:uLnTx/>
                <a:uFillTx/>
                <a:latin typeface="Calisto MT" panose="02040603050505030304" pitchFamily="18" charset="0"/>
              </a:rPr>
              <a:t> </a:t>
            </a:r>
            <a:r>
              <a:rPr kumimoji="0" lang="mr-IN" sz="2400" b="0" i="0" u="none" strike="noStrike" kern="1200" cap="none" spc="0" normalizeH="0" baseline="0" noProof="0" dirty="0">
                <a:ln>
                  <a:noFill/>
                </a:ln>
                <a:solidFill>
                  <a:sysClr val="windowText" lastClr="000000"/>
                </a:solidFill>
                <a:effectLst/>
                <a:uLnTx/>
                <a:uFillTx/>
                <a:latin typeface="Calisto MT" panose="02040603050505030304" pitchFamily="18" charset="0"/>
                <a:cs typeface="Mangal" panose="02040503050203030202" pitchFamily="18" charset="0"/>
              </a:rPr>
              <a:t>–</a:t>
            </a:r>
            <a:r>
              <a:rPr kumimoji="0" lang="en-US" sz="2400" b="0" i="0" u="none" strike="noStrike" kern="1200" cap="none" spc="0" normalizeH="0" baseline="0" noProof="0" dirty="0">
                <a:ln>
                  <a:noFill/>
                </a:ln>
                <a:solidFill>
                  <a:sysClr val="windowText" lastClr="000000"/>
                </a:solidFill>
                <a:effectLst/>
                <a:uLnTx/>
                <a:uFillTx/>
                <a:latin typeface="Calisto MT" panose="02040603050505030304" pitchFamily="18" charset="0"/>
              </a:rPr>
              <a:t> Repeat the first line.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00" b="0" i="0" u="sng" strike="noStrike" kern="1200" cap="none" spc="0" normalizeH="0" baseline="0" noProof="0" dirty="0">
              <a:ln>
                <a:noFill/>
              </a:ln>
              <a:solidFill>
                <a:sysClr val="windowText" lastClr="000000"/>
              </a:solidFill>
              <a:effectLst/>
              <a:uLnTx/>
              <a:uFillTx/>
              <a:latin typeface="Calisto MT" panose="0204060305050503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2060"/>
                </a:solidFill>
                <a:effectLst/>
                <a:uLnTx/>
                <a:uFillTx/>
                <a:latin typeface="Calisto MT" panose="02040603050505030304" pitchFamily="18" charset="0"/>
              </a:rPr>
              <a:t>B</a:t>
            </a:r>
            <a:r>
              <a:rPr kumimoji="0" lang="en-US" sz="2400" b="0" i="0" u="none" strike="noStrike" kern="1200" cap="none" spc="0" normalizeH="0" baseline="0" noProof="0" dirty="0">
                <a:ln>
                  <a:noFill/>
                </a:ln>
                <a:solidFill>
                  <a:sysClr val="windowText" lastClr="000000"/>
                </a:solidFill>
                <a:effectLst/>
                <a:uLnTx/>
                <a:uFillTx/>
                <a:latin typeface="Calisto MT" panose="02040603050505030304" pitchFamily="18" charset="0"/>
              </a:rPr>
              <a:t>     </a:t>
            </a:r>
            <a:r>
              <a:rPr kumimoji="0" lang="en-US" sz="2400" b="0" i="0" u="sng" strike="noStrike" kern="1200" cap="none" spc="0" normalizeH="0" baseline="0" noProof="0" dirty="0">
                <a:ln>
                  <a:noFill/>
                </a:ln>
                <a:solidFill>
                  <a:sysClr val="windowText" lastClr="000000"/>
                </a:solidFill>
                <a:effectLst/>
                <a:uLnTx/>
                <a:uFillTx/>
                <a:latin typeface="Calisto MT" panose="02040603050505030304" pitchFamily="18" charset="0"/>
              </a:rPr>
              <a:t>Line 3</a:t>
            </a:r>
            <a:r>
              <a:rPr kumimoji="0" lang="en-US" sz="2400" b="0" i="0" u="none" strike="noStrike" kern="1200" cap="none" spc="0" normalizeH="0" baseline="0" noProof="0" dirty="0">
                <a:ln>
                  <a:noFill/>
                </a:ln>
                <a:solidFill>
                  <a:sysClr val="windowText" lastClr="000000"/>
                </a:solidFill>
                <a:effectLst/>
                <a:uLnTx/>
                <a:uFillTx/>
                <a:latin typeface="Calisto MT" panose="02040603050505030304" pitchFamily="18" charset="0"/>
              </a:rPr>
              <a:t> </a:t>
            </a:r>
            <a:r>
              <a:rPr kumimoji="0" lang="mr-IN" sz="2400" b="0" i="0" u="none" strike="noStrike" kern="1200" cap="none" spc="0" normalizeH="0" baseline="0" noProof="0" dirty="0">
                <a:ln>
                  <a:noFill/>
                </a:ln>
                <a:solidFill>
                  <a:sysClr val="windowText" lastClr="000000"/>
                </a:solidFill>
                <a:effectLst/>
                <a:uLnTx/>
                <a:uFillTx/>
                <a:latin typeface="Calisto MT" panose="02040603050505030304" pitchFamily="18" charset="0"/>
                <a:cs typeface="Mangal" panose="02040503050203030202" pitchFamily="18" charset="0"/>
              </a:rPr>
              <a:t>–</a:t>
            </a:r>
            <a:r>
              <a:rPr kumimoji="0" lang="en-US" sz="2400" b="0" i="0" u="none" strike="noStrike" kern="1200" cap="none" spc="0" normalizeH="0" baseline="0" noProof="0" dirty="0">
                <a:ln>
                  <a:noFill/>
                </a:ln>
                <a:solidFill>
                  <a:sysClr val="windowText" lastClr="000000"/>
                </a:solidFill>
                <a:effectLst/>
                <a:uLnTx/>
                <a:uFillTx/>
                <a:latin typeface="Calisto MT" panose="02040603050505030304" pitchFamily="18" charset="0"/>
              </a:rPr>
              <a:t> Response to the first two lines, which:</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sto MT" panose="02040603050505030304" pitchFamily="18" charset="0"/>
              </a:rPr>
              <a:t>States a solution or consequence</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sto MT" panose="02040603050505030304" pitchFamily="18" charset="0"/>
              </a:rPr>
              <a:t>Is longer in length to the first two lines</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sto MT" panose="02040603050505030304" pitchFamily="18" charset="0"/>
              </a:rPr>
              <a:t>May contain up to the same number of syllables as the first two lines</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sto MT" panose="02040603050505030304" pitchFamily="18" charset="0"/>
              </a:rPr>
              <a:t>Rhymes with the first two repeated lines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337829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 xmlns:a16="http://schemas.microsoft.com/office/drawing/2014/main" id="{5741FC2A-358F-4A41-B980-B702EAB7F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511" y="435305"/>
            <a:ext cx="6893230" cy="5987389"/>
          </a:xfrm>
          <a:prstGeom prst="rect">
            <a:avLst/>
          </a:prstGeom>
        </p:spPr>
      </p:pic>
      <p:pic>
        <p:nvPicPr>
          <p:cNvPr id="6" name="Picture 5">
            <a:extLst>
              <a:ext uri="{FF2B5EF4-FFF2-40B4-BE49-F238E27FC236}">
                <a16:creationId xmlns="" xmlns:a16="http://schemas.microsoft.com/office/drawing/2014/main" id="{38AFBF01-12BE-4D83-B515-8390AC09B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9741" y="1463293"/>
            <a:ext cx="4592732" cy="2935161"/>
          </a:xfrm>
          <a:prstGeom prst="rect">
            <a:avLst/>
          </a:prstGeom>
        </p:spPr>
      </p:pic>
      <p:pic>
        <p:nvPicPr>
          <p:cNvPr id="8" name="Picture 4" descr="70,483 Headphone Illustrations &amp;amp; Clip Art - iStock">
            <a:hlinkClick r:id="rId4"/>
            <a:extLst>
              <a:ext uri="{FF2B5EF4-FFF2-40B4-BE49-F238E27FC236}">
                <a16:creationId xmlns="" xmlns:a16="http://schemas.microsoft.com/office/drawing/2014/main" id="{ED1B28A6-7FA0-4B6F-92CE-758C817CE2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54142" y="4994422"/>
            <a:ext cx="1179147" cy="117914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hlinkClick r:id="rId4"/>
            <a:extLst>
              <a:ext uri="{FF2B5EF4-FFF2-40B4-BE49-F238E27FC236}">
                <a16:creationId xmlns="" xmlns:a16="http://schemas.microsoft.com/office/drawing/2014/main" id="{82CFAE89-DA41-4EB9-A307-FCC67F04B023}"/>
              </a:ext>
            </a:extLst>
          </p:cNvPr>
          <p:cNvSpPr/>
          <p:nvPr/>
        </p:nvSpPr>
        <p:spPr>
          <a:xfrm>
            <a:off x="9459772" y="6173569"/>
            <a:ext cx="2573517" cy="523220"/>
          </a:xfrm>
          <a:prstGeom prst="rect">
            <a:avLst/>
          </a:prstGeom>
          <a:solidFill>
            <a:schemeClr val="accent4">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here for the song.</a:t>
            </a:r>
          </a:p>
        </p:txBody>
      </p:sp>
    </p:spTree>
    <p:extLst>
      <p:ext uri="{BB962C8B-B14F-4D97-AF65-F5344CB8AC3E}">
        <p14:creationId xmlns:p14="http://schemas.microsoft.com/office/powerpoint/2010/main" val="1437086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p:nvPr/>
        </p:nvPicPr>
        <p:blipFill>
          <a:blip r:embed="rId3" cstate="email">
            <a:extLst>
              <a:ext uri="{28A0092B-C50C-407E-A947-70E740481C1C}">
                <a14:useLocalDpi xmlns:a14="http://schemas.microsoft.com/office/drawing/2010/main"/>
              </a:ext>
            </a:extLst>
          </a:blip>
          <a:stretch>
            <a:fillRect/>
          </a:stretch>
        </p:blipFill>
        <p:spPr>
          <a:xfrm>
            <a:off x="288242" y="2084631"/>
            <a:ext cx="1992379" cy="1307553"/>
          </a:xfrm>
          <a:prstGeom prst="rect">
            <a:avLst/>
          </a:prstGeom>
        </p:spPr>
      </p:pic>
      <p:sp>
        <p:nvSpPr>
          <p:cNvPr id="5" name="Content Placeholder 2">
            <a:extLst>
              <a:ext uri="{FF2B5EF4-FFF2-40B4-BE49-F238E27FC236}">
                <a16:creationId xmlns="" xmlns:a16="http://schemas.microsoft.com/office/drawing/2014/main" id="{6FF4FAAF-1846-4AC4-A35B-C461AE7E45B4}"/>
              </a:ext>
            </a:extLst>
          </p:cNvPr>
          <p:cNvSpPr txBox="1">
            <a:spLocks/>
          </p:cNvSpPr>
          <p:nvPr/>
        </p:nvSpPr>
        <p:spPr>
          <a:xfrm>
            <a:off x="2517288" y="2724037"/>
            <a:ext cx="7643581" cy="4133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1000"/>
              </a:spcBef>
              <a:spcAft>
                <a:spcPts val="0"/>
              </a:spcAft>
              <a:buClrTx/>
              <a:buSzTx/>
              <a:buNone/>
              <a:tabLst/>
              <a:defRPr/>
            </a:pPr>
            <a:endParaRPr kumimoji="0" lang="en-US" sz="2400" b="0" i="0" u="none" strike="noStrike" kern="1200" cap="none" spc="0" normalizeH="0" baseline="0" noProof="0" dirty="0">
              <a:ln>
                <a:noFill/>
              </a:ln>
              <a:solidFill>
                <a:sysClr val="windowText" lastClr="000000"/>
              </a:solidFill>
              <a:effectLst/>
              <a:uLnTx/>
              <a:uFillTx/>
              <a:latin typeface="Calisto MT" panose="02040603050505030304" pitchFamily="18" charset="0"/>
            </a:endParaRPr>
          </a:p>
          <a:p>
            <a:pPr marL="228600" marR="0" lvl="0" indent="-228600" defTabSz="914400" rtl="0" eaLnBrk="1" fontAlgn="base" latinLnBrk="0" hangingPunct="1">
              <a:lnSpc>
                <a:spcPct val="11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ysClr val="windowText" lastClr="000000"/>
                </a:solidFill>
                <a:effectLst/>
                <a:uLnTx/>
                <a:uFillTx/>
                <a:latin typeface="Calisto MT" panose="02040603050505030304" pitchFamily="18" charset="0"/>
              </a:rPr>
              <a:t>What is the subject and theme of the song?</a:t>
            </a:r>
          </a:p>
          <a:p>
            <a:pPr marL="228600" marR="0" lvl="0" indent="-228600" defTabSz="914400" rtl="0" eaLnBrk="1" fontAlgn="base" latinLnBrk="0" hangingPunct="1">
              <a:lnSpc>
                <a:spcPct val="11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ysClr val="windowText" lastClr="000000"/>
                </a:solidFill>
                <a:effectLst/>
                <a:uLnTx/>
                <a:uFillTx/>
                <a:latin typeface="Calisto MT" panose="02040603050505030304" pitchFamily="18" charset="0"/>
              </a:rPr>
              <a:t>How </a:t>
            </a:r>
            <a:r>
              <a:rPr lang="en-US" sz="2200" dirty="0">
                <a:solidFill>
                  <a:sysClr val="windowText" lastClr="000000"/>
                </a:solidFill>
                <a:latin typeface="Calisto MT" panose="02040603050505030304" pitchFamily="18" charset="0"/>
              </a:rPr>
              <a:t>is the theme </a:t>
            </a:r>
            <a:r>
              <a:rPr kumimoji="0" lang="en-US" sz="2200" b="0" i="0" u="none" strike="noStrike" kern="1200" cap="none" spc="0" normalizeH="0" baseline="0" noProof="0" dirty="0">
                <a:ln>
                  <a:noFill/>
                </a:ln>
                <a:solidFill>
                  <a:sysClr val="windowText" lastClr="000000"/>
                </a:solidFill>
                <a:effectLst/>
                <a:uLnTx/>
                <a:uFillTx/>
                <a:latin typeface="Calisto MT" panose="02040603050505030304" pitchFamily="18" charset="0"/>
              </a:rPr>
              <a:t>reflected in the title? </a:t>
            </a:r>
          </a:p>
          <a:p>
            <a:pPr marL="228600" marR="0" lvl="0" indent="-228600" defTabSz="914400" rtl="0" eaLnBrk="1" fontAlgn="base" latinLnBrk="0" hangingPunct="1">
              <a:lnSpc>
                <a:spcPct val="11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ysClr val="windowText" lastClr="000000"/>
                </a:solidFill>
                <a:effectLst/>
                <a:uLnTx/>
                <a:uFillTx/>
                <a:latin typeface="Calisto MT" panose="02040603050505030304" pitchFamily="18" charset="0"/>
              </a:rPr>
              <a:t>What do you think the artist means when he refers to “the crossroads?” Is it figurative, literal, or both? </a:t>
            </a:r>
          </a:p>
          <a:p>
            <a:pPr marL="228600" marR="0" lvl="0" indent="-228600" defTabSz="914400" rtl="0" eaLnBrk="1" fontAlgn="base" latinLnBrk="0" hangingPunct="1">
              <a:lnSpc>
                <a:spcPct val="11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ysClr val="windowText" lastClr="000000"/>
                </a:solidFill>
                <a:effectLst/>
                <a:uLnTx/>
                <a:uFillTx/>
                <a:latin typeface="Calisto MT" panose="02040603050505030304" pitchFamily="18" charset="0"/>
              </a:rPr>
              <a:t>What feeling is conveyed in this song? </a:t>
            </a:r>
          </a:p>
          <a:p>
            <a:pPr marL="228600" marR="0" lvl="0" indent="-228600" defTabSz="914400" rtl="0" eaLnBrk="1" fontAlgn="base" latinLnBrk="0" hangingPunct="1">
              <a:lnSpc>
                <a:spcPct val="11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ysClr val="windowText" lastClr="000000"/>
                </a:solidFill>
                <a:effectLst/>
                <a:uLnTx/>
                <a:uFillTx/>
                <a:latin typeface="Calisto MT" panose="02040603050505030304" pitchFamily="18" charset="0"/>
              </a:rPr>
              <a:t>What evidence from the song supports your position?</a:t>
            </a:r>
          </a:p>
          <a:p>
            <a:pPr marL="228600" marR="0" lvl="0" indent="-228600" defTabSz="914400" rtl="0" eaLnBrk="1" fontAlgn="base" latinLnBrk="0" hangingPunct="1">
              <a:lnSpc>
                <a:spcPct val="11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ysClr val="windowText" lastClr="000000"/>
                </a:solidFill>
                <a:effectLst/>
                <a:uLnTx/>
                <a:uFillTx/>
                <a:latin typeface="Calisto MT" panose="02040603050505030304" pitchFamily="18" charset="0"/>
              </a:rPr>
              <a:t>How is the form or structure of this song different than songs you listen to today? </a:t>
            </a:r>
          </a:p>
        </p:txBody>
      </p:sp>
      <p:sp>
        <p:nvSpPr>
          <p:cNvPr id="2" name="TextBox 1">
            <a:extLst>
              <a:ext uri="{FF2B5EF4-FFF2-40B4-BE49-F238E27FC236}">
                <a16:creationId xmlns="" xmlns:a16="http://schemas.microsoft.com/office/drawing/2014/main" id="{D8D2100C-1BF4-46A9-84C4-9A2282729A32}"/>
              </a:ext>
            </a:extLst>
          </p:cNvPr>
          <p:cNvSpPr txBox="1"/>
          <p:nvPr/>
        </p:nvSpPr>
        <p:spPr>
          <a:xfrm>
            <a:off x="4683594" y="2216642"/>
            <a:ext cx="2824812" cy="646331"/>
          </a:xfrm>
          <a:prstGeom prst="rect">
            <a:avLst/>
          </a:prstGeom>
          <a:noFill/>
        </p:spPr>
        <p:txBody>
          <a:bodyPr wrap="none" rtlCol="0">
            <a:spAutoFit/>
          </a:bodyPr>
          <a:lstStyle/>
          <a:p>
            <a:r>
              <a:rPr lang="en-US" sz="3600" dirty="0">
                <a:solidFill>
                  <a:srgbClr val="002060"/>
                </a:solidFill>
                <a:latin typeface="Engravers MT" panose="02090707080505020304" pitchFamily="18" charset="0"/>
              </a:rPr>
              <a:t>DISCUSS</a:t>
            </a:r>
            <a:endParaRPr lang="en-US" sz="3600" dirty="0"/>
          </a:p>
        </p:txBody>
      </p:sp>
    </p:spTree>
    <p:extLst>
      <p:ext uri="{BB962C8B-B14F-4D97-AF65-F5344CB8AC3E}">
        <p14:creationId xmlns:p14="http://schemas.microsoft.com/office/powerpoint/2010/main" val="3822353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705431" y="2209755"/>
            <a:ext cx="10515600" cy="11306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sto MT" panose="02040603050505030304" pitchFamily="18" charset="0"/>
                <a:cs typeface="Courier New" panose="02070309020205020404" pitchFamily="49" charset="0"/>
              </a:rPr>
              <a:t>“Crossroads”</a:t>
            </a:r>
          </a:p>
          <a:p>
            <a:pPr algn="ctr">
              <a:defRPr/>
            </a:pPr>
            <a:r>
              <a:rPr lang="en-US" sz="2000" kern="0" dirty="0">
                <a:solidFill>
                  <a:prstClr val="black"/>
                </a:solidFill>
                <a:latin typeface="Calisto MT" panose="02040603050505030304" pitchFamily="18" charset="0"/>
                <a:cs typeface="Courier New" panose="02070309020205020404" pitchFamily="49" charset="0"/>
              </a:rPr>
              <a:t>Listen to Cream cover “Crossroads”</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600" b="0" i="1" u="none" strike="noStrike" kern="1200" cap="none" spc="0" normalizeH="0" baseline="0" noProof="0" dirty="0">
              <a:ln>
                <a:noFill/>
              </a:ln>
              <a:solidFill>
                <a:sysClr val="windowText" lastClr="000000"/>
              </a:solidFill>
              <a:effectLst/>
              <a:uLnTx/>
              <a:uFillTx/>
              <a:latin typeface="Calisto MT" panose="02040603050505030304" pitchFamily="18" charset="0"/>
              <a:cs typeface="Courier New" panose="02070309020205020404" pitchFamily="49"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3700" y="3095899"/>
            <a:ext cx="4399062" cy="3569219"/>
          </a:xfrm>
          <a:prstGeom prst="rect">
            <a:avLst/>
          </a:prstGeom>
        </p:spPr>
      </p:pic>
      <p:pic>
        <p:nvPicPr>
          <p:cNvPr id="6" name="Picture 4" descr="70,483 Headphone Illustrations &amp;amp; Clip Art - iStock">
            <a:hlinkClick r:id="rId4"/>
            <a:extLst>
              <a:ext uri="{FF2B5EF4-FFF2-40B4-BE49-F238E27FC236}">
                <a16:creationId xmlns="" xmlns:a16="http://schemas.microsoft.com/office/drawing/2014/main" id="{75D054D1-3A95-4FB0-BD61-1A4C180BD15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54142" y="4994422"/>
            <a:ext cx="1179147" cy="117914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hlinkClick r:id="rId4"/>
            <a:extLst>
              <a:ext uri="{FF2B5EF4-FFF2-40B4-BE49-F238E27FC236}">
                <a16:creationId xmlns="" xmlns:a16="http://schemas.microsoft.com/office/drawing/2014/main" id="{A6278CCF-A98F-41A8-AC28-CEAAE1131423}"/>
              </a:ext>
            </a:extLst>
          </p:cNvPr>
          <p:cNvSpPr/>
          <p:nvPr/>
        </p:nvSpPr>
        <p:spPr>
          <a:xfrm>
            <a:off x="9459772" y="6173569"/>
            <a:ext cx="2573517" cy="523220"/>
          </a:xfrm>
          <a:prstGeom prst="rect">
            <a:avLst/>
          </a:prstGeom>
          <a:solidFill>
            <a:schemeClr val="accent4">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here for the song.</a:t>
            </a:r>
          </a:p>
        </p:txBody>
      </p:sp>
    </p:spTree>
    <p:extLst>
      <p:ext uri="{BB962C8B-B14F-4D97-AF65-F5344CB8AC3E}">
        <p14:creationId xmlns:p14="http://schemas.microsoft.com/office/powerpoint/2010/main" val="3686373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 xmlns:a16="http://schemas.microsoft.com/office/drawing/2014/main" id="{BBBBF2B0-BF9B-0B4F-8CDD-103C08C10BD2}"/>
              </a:ext>
            </a:extLst>
          </p:cNvPr>
          <p:cNvSpPr>
            <a:spLocks noGrp="1"/>
          </p:cNvSpPr>
          <p:nvPr>
            <p:ph idx="1"/>
          </p:nvPr>
        </p:nvSpPr>
        <p:spPr>
          <a:xfrm>
            <a:off x="1892595" y="2207070"/>
            <a:ext cx="8396723" cy="3641656"/>
          </a:xfrm>
        </p:spPr>
        <p:txBody>
          <a:bodyPr/>
          <a:lstStyle/>
          <a:p>
            <a:pPr marL="0" indent="0" algn="ctr">
              <a:buNone/>
            </a:pPr>
            <a:r>
              <a:rPr lang="en-US" sz="3600" dirty="0">
                <a:solidFill>
                  <a:srgbClr val="002060"/>
                </a:solidFill>
                <a:latin typeface="Engravers MT" panose="02090707080505020304" pitchFamily="18" charset="0"/>
                <a:ea typeface="+mj-ea"/>
                <a:cs typeface="Times" panose="02020603050405020304" pitchFamily="18" charset="0"/>
              </a:rPr>
              <a:t>BRAINSTORM</a:t>
            </a:r>
          </a:p>
          <a:p>
            <a:pPr lvl="0"/>
            <a:endParaRPr lang="en-US" sz="2400" dirty="0">
              <a:solidFill>
                <a:prstClr val="black"/>
              </a:solidFill>
              <a:latin typeface="Times" panose="02020603050405020304" pitchFamily="18" charset="0"/>
              <a:cs typeface="Times" panose="02020603050405020304" pitchFamily="18" charset="0"/>
            </a:endParaRPr>
          </a:p>
          <a:p>
            <a:pPr lvl="0">
              <a:defRPr/>
            </a:pPr>
            <a:r>
              <a:rPr lang="en-US" sz="2200" dirty="0">
                <a:solidFill>
                  <a:sysClr val="windowText" lastClr="000000"/>
                </a:solidFill>
                <a:latin typeface="Calisto MT" panose="02040603050505030304" pitchFamily="18" charset="0"/>
              </a:rPr>
              <a:t>Think of times when you felt sad, heartbroken, disappointed, or treated unfairly. </a:t>
            </a:r>
          </a:p>
          <a:p>
            <a:pPr lvl="0">
              <a:defRPr/>
            </a:pPr>
            <a:r>
              <a:rPr lang="en-US" sz="2200" dirty="0">
                <a:solidFill>
                  <a:sysClr val="windowText" lastClr="000000"/>
                </a:solidFill>
                <a:latin typeface="Calisto MT" panose="02040603050505030304" pitchFamily="18" charset="0"/>
              </a:rPr>
              <a:t>In your journal, list as many of these experiences as you can. Select </a:t>
            </a:r>
            <a:r>
              <a:rPr lang="en-US" sz="2200" b="1" dirty="0">
                <a:solidFill>
                  <a:sysClr val="windowText" lastClr="000000"/>
                </a:solidFill>
                <a:latin typeface="Calisto MT" panose="02040603050505030304" pitchFamily="18" charset="0"/>
              </a:rPr>
              <a:t>one</a:t>
            </a:r>
            <a:r>
              <a:rPr lang="en-US" sz="2200" dirty="0">
                <a:solidFill>
                  <a:sysClr val="windowText" lastClr="000000"/>
                </a:solidFill>
                <a:latin typeface="Calisto MT" panose="02040603050505030304" pitchFamily="18" charset="0"/>
              </a:rPr>
              <a:t> of these experiences and write a detailed account of it. </a:t>
            </a:r>
          </a:p>
          <a:p>
            <a:pPr lvl="0">
              <a:defRPr/>
            </a:pPr>
            <a:r>
              <a:rPr lang="en-US" sz="2200" dirty="0">
                <a:solidFill>
                  <a:sysClr val="windowText" lastClr="000000"/>
                </a:solidFill>
                <a:latin typeface="Calisto MT" panose="02040603050505030304" pitchFamily="18" charset="0"/>
              </a:rPr>
              <a:t>Describe what happened, the way you felt, the way you dealt with it, and any other details relating to the experience</a:t>
            </a:r>
            <a:r>
              <a:rPr lang="en-US" sz="2200" dirty="0">
                <a:solidFill>
                  <a:sysClr val="windowText" lastClr="000000"/>
                </a:solidFill>
              </a:rPr>
              <a:t>.</a:t>
            </a:r>
          </a:p>
          <a:p>
            <a:endParaRPr lang="en-US" dirty="0"/>
          </a:p>
        </p:txBody>
      </p:sp>
      <p:pic>
        <p:nvPicPr>
          <p:cNvPr id="6" name="Picture 5" descr="Free Journal Writing Cliparts, Download Free Journal Writing Cliparts png  images, Free ClipArts on Clipart Library">
            <a:extLst>
              <a:ext uri="{FF2B5EF4-FFF2-40B4-BE49-F238E27FC236}">
                <a16:creationId xmlns="" xmlns:a16="http://schemas.microsoft.com/office/drawing/2014/main" id="{11DB8B85-336D-4986-8728-485896F5DA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198" y="2087678"/>
            <a:ext cx="1282278" cy="1243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764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 xmlns:a16="http://schemas.microsoft.com/office/drawing/2014/main" id="{63D930B6-9BC0-46A8-864C-70747063F4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8164" y="358871"/>
            <a:ext cx="8755671" cy="5000372"/>
          </a:xfrm>
          <a:prstGeom prst="rect">
            <a:avLst/>
          </a:prstGeom>
        </p:spPr>
      </p:pic>
      <p:pic>
        <p:nvPicPr>
          <p:cNvPr id="6" name="Picture 5">
            <a:extLst>
              <a:ext uri="{FF2B5EF4-FFF2-40B4-BE49-F238E27FC236}">
                <a16:creationId xmlns="" xmlns:a16="http://schemas.microsoft.com/office/drawing/2014/main" id="{84EE78C6-CB84-4FB1-BCBD-026E9C582F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7453" y="4149171"/>
            <a:ext cx="4459438" cy="2504146"/>
          </a:xfrm>
          <a:prstGeom prst="rect">
            <a:avLst/>
          </a:prstGeom>
        </p:spPr>
      </p:pic>
      <p:pic>
        <p:nvPicPr>
          <p:cNvPr id="8" name="Picture 4" descr="70,483 Headphone Illustrations &amp;amp; Clip Art - iStock">
            <a:hlinkClick r:id="rId4"/>
            <a:extLst>
              <a:ext uri="{FF2B5EF4-FFF2-40B4-BE49-F238E27FC236}">
                <a16:creationId xmlns="" xmlns:a16="http://schemas.microsoft.com/office/drawing/2014/main" id="{BD767116-7505-48BD-9C0F-0DCCC074F8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877" y="4950950"/>
            <a:ext cx="1179147" cy="117914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hlinkClick r:id="rId4"/>
            <a:extLst>
              <a:ext uri="{FF2B5EF4-FFF2-40B4-BE49-F238E27FC236}">
                <a16:creationId xmlns="" xmlns:a16="http://schemas.microsoft.com/office/drawing/2014/main" id="{84D46239-176D-49F5-A587-A05A0178E404}"/>
              </a:ext>
            </a:extLst>
          </p:cNvPr>
          <p:cNvSpPr/>
          <p:nvPr/>
        </p:nvSpPr>
        <p:spPr>
          <a:xfrm>
            <a:off x="269877" y="6130097"/>
            <a:ext cx="2573517" cy="523220"/>
          </a:xfrm>
          <a:prstGeom prst="rect">
            <a:avLst/>
          </a:prstGeom>
          <a:solidFill>
            <a:schemeClr val="accent4">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here for the song.</a:t>
            </a:r>
          </a:p>
        </p:txBody>
      </p:sp>
    </p:spTree>
    <p:extLst>
      <p:ext uri="{BB962C8B-B14F-4D97-AF65-F5344CB8AC3E}">
        <p14:creationId xmlns:p14="http://schemas.microsoft.com/office/powerpoint/2010/main" val="572741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1422990" y="2506662"/>
            <a:ext cx="934601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None/>
              <a:defRPr/>
            </a:pPr>
            <a:r>
              <a:rPr lang="en-US" sz="3600" dirty="0">
                <a:solidFill>
                  <a:srgbClr val="002060"/>
                </a:solidFill>
                <a:latin typeface="Engravers MT" panose="02090707080505020304" pitchFamily="18" charset="0"/>
              </a:rPr>
              <a:t>DISCUSS</a:t>
            </a:r>
          </a:p>
          <a:p>
            <a:pPr marL="0" marR="0" lvl="0" indent="0" algn="l" defTabSz="914400" rtl="0" eaLnBrk="1" fontAlgn="base" latinLnBrk="0" hangingPunct="1">
              <a:lnSpc>
                <a:spcPct val="90000"/>
              </a:lnSpc>
              <a:spcBef>
                <a:spcPts val="1000"/>
              </a:spcBef>
              <a:spcAft>
                <a:spcPts val="0"/>
              </a:spcAft>
              <a:buClrTx/>
              <a:buSzTx/>
              <a:buNone/>
              <a:tabLst/>
              <a:defRPr/>
            </a:pPr>
            <a:endParaRPr kumimoji="0" lang="en-US" sz="2400" b="0" i="0" u="none" strike="noStrike" kern="1200" cap="none" spc="0" normalizeH="0" baseline="0" noProof="0" dirty="0">
              <a:ln>
                <a:noFill/>
              </a:ln>
              <a:solidFill>
                <a:sysClr val="windowText" lastClr="000000"/>
              </a:solidFill>
              <a:effectLst/>
              <a:uLnTx/>
              <a:uFillTx/>
              <a:latin typeface="Calisto MT" panose="02040603050505030304" pitchFamily="18" charset="0"/>
            </a:endParaRP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sto MT" panose="02040603050505030304" pitchFamily="18" charset="0"/>
              </a:rPr>
              <a:t>How does this style of blues differ from Robert Johnson’s “Cross Road Blues”?</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sto MT" panose="02040603050505030304" pitchFamily="18" charset="0"/>
              </a:rPr>
              <a:t>What story is being told and what message is conveyed?</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sto MT" panose="02040603050505030304" pitchFamily="18" charset="0"/>
              </a:rPr>
              <a:t>What is the conflict explored in this song?</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sto MT" panose="02040603050505030304" pitchFamily="18" charset="0"/>
              </a:rPr>
              <a:t>What specific lines from the song communicate conflict or struggle? </a:t>
            </a:r>
          </a:p>
        </p:txBody>
      </p:sp>
      <p:pic>
        <p:nvPicPr>
          <p:cNvPr id="4" name="Picture 3"/>
          <p:cNvPicPr/>
          <p:nvPr/>
        </p:nvPicPr>
        <p:blipFill>
          <a:blip r:embed="rId3" cstate="email">
            <a:extLst>
              <a:ext uri="{28A0092B-C50C-407E-A947-70E740481C1C}">
                <a14:useLocalDpi xmlns:a14="http://schemas.microsoft.com/office/drawing/2010/main"/>
              </a:ext>
            </a:extLst>
          </a:blip>
          <a:stretch>
            <a:fillRect/>
          </a:stretch>
        </p:blipFill>
        <p:spPr>
          <a:xfrm>
            <a:off x="426800" y="2121447"/>
            <a:ext cx="1992379" cy="1307553"/>
          </a:xfrm>
          <a:prstGeom prst="rect">
            <a:avLst/>
          </a:prstGeom>
        </p:spPr>
      </p:pic>
    </p:spTree>
    <p:extLst>
      <p:ext uri="{BB962C8B-B14F-4D97-AF65-F5344CB8AC3E}">
        <p14:creationId xmlns:p14="http://schemas.microsoft.com/office/powerpoint/2010/main" val="1973195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799675" y="21360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sto MT" panose="02040603050505030304" pitchFamily="18" charset="0"/>
              </a:rPr>
              <a:t>“I Can’t Quit You Baby”</a:t>
            </a:r>
          </a:p>
          <a:p>
            <a:pPr algn="ctr">
              <a:defRPr/>
            </a:pPr>
            <a:r>
              <a:rPr lang="en-US" sz="2000" kern="0" dirty="0">
                <a:solidFill>
                  <a:prstClr val="black"/>
                </a:solidFill>
                <a:latin typeface="Calisto MT" panose="02040603050505030304" pitchFamily="18" charset="0"/>
              </a:rPr>
              <a:t>Listen to Led Zeppelin cover “I Can’t Quit You Baby”</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600" b="0" i="0" u="none" strike="noStrike" kern="1200" cap="none" spc="0" normalizeH="0" baseline="0" noProof="0" dirty="0">
              <a:ln>
                <a:noFill/>
              </a:ln>
              <a:solidFill>
                <a:srgbClr val="005C44"/>
              </a:solidFill>
              <a:effectLst/>
              <a:uLnTx/>
              <a:uFillTx/>
              <a:latin typeface="Calisto MT" panose="02040603050505030304" pitchFamily="18" charset="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24682" y="3206419"/>
            <a:ext cx="5065585" cy="3377056"/>
          </a:xfrm>
          <a:prstGeom prst="rect">
            <a:avLst/>
          </a:prstGeom>
        </p:spPr>
      </p:pic>
      <p:pic>
        <p:nvPicPr>
          <p:cNvPr id="8" name="Picture 4" descr="70,483 Headphone Illustrations &amp;amp; Clip Art - iStock">
            <a:hlinkClick r:id="rId4"/>
            <a:extLst>
              <a:ext uri="{FF2B5EF4-FFF2-40B4-BE49-F238E27FC236}">
                <a16:creationId xmlns="" xmlns:a16="http://schemas.microsoft.com/office/drawing/2014/main" id="{E0C8BA73-6782-4416-94A0-0D460DB4047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877" y="4950950"/>
            <a:ext cx="1179147" cy="117914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hlinkClick r:id="rId4"/>
            <a:extLst>
              <a:ext uri="{FF2B5EF4-FFF2-40B4-BE49-F238E27FC236}">
                <a16:creationId xmlns="" xmlns:a16="http://schemas.microsoft.com/office/drawing/2014/main" id="{192BF505-F5A8-4F81-AA51-C1555180D3D5}"/>
              </a:ext>
            </a:extLst>
          </p:cNvPr>
          <p:cNvSpPr/>
          <p:nvPr/>
        </p:nvSpPr>
        <p:spPr>
          <a:xfrm>
            <a:off x="269877" y="6130097"/>
            <a:ext cx="2573517" cy="523220"/>
          </a:xfrm>
          <a:prstGeom prst="rect">
            <a:avLst/>
          </a:prstGeom>
          <a:solidFill>
            <a:schemeClr val="accent4">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here for the song.</a:t>
            </a:r>
          </a:p>
        </p:txBody>
      </p:sp>
    </p:spTree>
    <p:extLst>
      <p:ext uri="{BB962C8B-B14F-4D97-AF65-F5344CB8AC3E}">
        <p14:creationId xmlns:p14="http://schemas.microsoft.com/office/powerpoint/2010/main" val="3414592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BBBBF2B0-BF9B-0B4F-8CDD-103C08C10BD2}"/>
              </a:ext>
            </a:extLst>
          </p:cNvPr>
          <p:cNvSpPr>
            <a:spLocks noGrp="1"/>
          </p:cNvSpPr>
          <p:nvPr>
            <p:ph idx="1"/>
          </p:nvPr>
        </p:nvSpPr>
        <p:spPr>
          <a:xfrm>
            <a:off x="1903227" y="2112386"/>
            <a:ext cx="8155173" cy="1045484"/>
          </a:xfrm>
        </p:spPr>
        <p:txBody>
          <a:bodyPr/>
          <a:lstStyle/>
          <a:p>
            <a:pPr marL="0" indent="0" algn="ctr">
              <a:buNone/>
            </a:pPr>
            <a:r>
              <a:rPr lang="en-US" sz="3600" dirty="0">
                <a:solidFill>
                  <a:srgbClr val="002060"/>
                </a:solidFill>
                <a:latin typeface="Engravers MT" panose="02090707080505020304" pitchFamily="18" charset="0"/>
                <a:ea typeface="+mj-ea"/>
                <a:cs typeface="Arial" panose="020B0604020202020204" pitchFamily="34" charset="0"/>
              </a:rPr>
              <a:t>DISCUSS</a:t>
            </a:r>
            <a:r>
              <a:rPr lang="en-US" sz="4800" b="1" dirty="0">
                <a:solidFill>
                  <a:srgbClr val="002060"/>
                </a:solidFill>
                <a:latin typeface="Arial" panose="020B0604020202020204" pitchFamily="34" charset="0"/>
                <a:ea typeface="+mj-ea"/>
                <a:cs typeface="Arial" panose="020B0604020202020204" pitchFamily="34" charset="0"/>
              </a:rPr>
              <a:t> </a:t>
            </a:r>
          </a:p>
          <a:p>
            <a:pPr marL="0" lvl="2" indent="0">
              <a:buNone/>
            </a:pPr>
            <a:endParaRPr lang="en-US" sz="2400" dirty="0">
              <a:solidFill>
                <a:prstClr val="black"/>
              </a:solidFill>
              <a:latin typeface="Times" panose="02020603050405020304" pitchFamily="18" charset="0"/>
              <a:cs typeface="Times" panose="02020603050405020304" pitchFamily="18" charset="0"/>
            </a:endParaRPr>
          </a:p>
          <a:p>
            <a:pPr marL="0" indent="0" algn="ctr">
              <a:buNone/>
            </a:pPr>
            <a:endParaRPr lang="en-US" sz="4400" dirty="0">
              <a:solidFill>
                <a:prstClr val="black"/>
              </a:solidFill>
              <a:latin typeface="Calisto MT" panose="02040603050505030304" pitchFamily="18" charset="0"/>
              <a:ea typeface="+mj-ea"/>
              <a:cs typeface="+mj-cs"/>
            </a:endParaRPr>
          </a:p>
        </p:txBody>
      </p:sp>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358793" y="2036232"/>
            <a:ext cx="2173132" cy="1392768"/>
          </a:xfrm>
          <a:prstGeom prst="rect">
            <a:avLst/>
          </a:prstGeom>
        </p:spPr>
      </p:pic>
      <p:sp>
        <p:nvSpPr>
          <p:cNvPr id="6" name="TextBox 5"/>
          <p:cNvSpPr txBox="1"/>
          <p:nvPr/>
        </p:nvSpPr>
        <p:spPr>
          <a:xfrm>
            <a:off x="2936714" y="3321514"/>
            <a:ext cx="7810176" cy="2585323"/>
          </a:xfrm>
          <a:prstGeom prst="rect">
            <a:avLst/>
          </a:prstGeom>
          <a:noFill/>
        </p:spPr>
        <p:txBody>
          <a:bodyPr wrap="square" rtlCol="0">
            <a:spAutoFit/>
          </a:bodyPr>
          <a:lstStyle/>
          <a:p>
            <a:pPr marL="342900" lvl="2" indent="-342900">
              <a:buFont typeface="Arial" panose="020B0604020202020204" pitchFamily="34" charset="0"/>
              <a:buChar char="•"/>
            </a:pPr>
            <a:r>
              <a:rPr lang="en-US" sz="2400" dirty="0">
                <a:solidFill>
                  <a:prstClr val="black"/>
                </a:solidFill>
                <a:latin typeface="Calisto MT" panose="02040603050505030304" pitchFamily="18" charset="0"/>
                <a:cs typeface="Times" panose="02020603050405020304" pitchFamily="18" charset="0"/>
              </a:rPr>
              <a:t>What is the blues? </a:t>
            </a:r>
          </a:p>
          <a:p>
            <a:pPr marL="342900" lvl="2" indent="-342900">
              <a:buFont typeface="Arial" panose="020B0604020202020204" pitchFamily="34" charset="0"/>
              <a:buChar char="•"/>
            </a:pPr>
            <a:r>
              <a:rPr lang="en-US" sz="2400" dirty="0">
                <a:solidFill>
                  <a:prstClr val="black"/>
                </a:solidFill>
                <a:latin typeface="Calisto MT" panose="02040603050505030304" pitchFamily="18" charset="0"/>
                <a:cs typeface="Times" panose="02020603050405020304" pitchFamily="18" charset="0"/>
              </a:rPr>
              <a:t>Who writes blues songs?</a:t>
            </a:r>
          </a:p>
          <a:p>
            <a:pPr marL="342900" lvl="2" indent="-342900">
              <a:buFont typeface="Arial" panose="020B0604020202020204" pitchFamily="34" charset="0"/>
              <a:buChar char="•"/>
            </a:pPr>
            <a:r>
              <a:rPr lang="en-US" sz="2400" dirty="0">
                <a:solidFill>
                  <a:prstClr val="black"/>
                </a:solidFill>
                <a:latin typeface="Calisto MT" panose="02040603050505030304" pitchFamily="18" charset="0"/>
                <a:cs typeface="Times" panose="02020603050405020304" pitchFamily="18" charset="0"/>
              </a:rPr>
              <a:t>Why do people like blues songs?</a:t>
            </a:r>
          </a:p>
          <a:p>
            <a:pPr marL="342900" lvl="2" indent="-342900">
              <a:buFont typeface="Arial" panose="020B0604020202020204" pitchFamily="34" charset="0"/>
              <a:buChar char="•"/>
            </a:pPr>
            <a:r>
              <a:rPr lang="en-US" sz="2400" dirty="0">
                <a:solidFill>
                  <a:prstClr val="black"/>
                </a:solidFill>
                <a:latin typeface="Calisto MT" panose="02040603050505030304" pitchFamily="18" charset="0"/>
                <a:cs typeface="Times" panose="02020603050405020304" pitchFamily="18" charset="0"/>
              </a:rPr>
              <a:t>Are you familiar with any blues artists?</a:t>
            </a:r>
          </a:p>
          <a:p>
            <a:pPr marL="342900" lvl="2" indent="-342900">
              <a:buFont typeface="Arial" panose="020B0604020202020204" pitchFamily="34" charset="0"/>
              <a:buChar char="•"/>
            </a:pPr>
            <a:r>
              <a:rPr lang="en-US" sz="2400" dirty="0">
                <a:solidFill>
                  <a:prstClr val="black"/>
                </a:solidFill>
                <a:latin typeface="Calisto MT" panose="02040603050505030304" pitchFamily="18" charset="0"/>
                <a:cs typeface="Times" panose="02020603050405020304" pitchFamily="18" charset="0"/>
              </a:rPr>
              <a:t>What makes the blues different from other music genres or styles of music? </a:t>
            </a:r>
          </a:p>
          <a:p>
            <a:endParaRPr lang="en-US" dirty="0"/>
          </a:p>
        </p:txBody>
      </p:sp>
    </p:spTree>
    <p:extLst>
      <p:ext uri="{BB962C8B-B14F-4D97-AF65-F5344CB8AC3E}">
        <p14:creationId xmlns:p14="http://schemas.microsoft.com/office/powerpoint/2010/main" val="4085401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321733" y="2197546"/>
            <a:ext cx="11260667" cy="38946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3600" dirty="0">
                <a:solidFill>
                  <a:srgbClr val="002060"/>
                </a:solidFill>
                <a:latin typeface="Engravers MT" panose="02090707080505020304" pitchFamily="18" charset="0"/>
                <a:cs typeface="Arial" panose="020B0604020202020204" pitchFamily="34" charset="0"/>
              </a:rPr>
              <a:t>Blues History</a:t>
            </a:r>
            <a:endParaRPr kumimoji="0" lang="en-US" sz="3600" i="0" u="sng" strike="noStrike" kern="1200" cap="none" spc="0" normalizeH="0" baseline="0" noProof="0" dirty="0">
              <a:ln>
                <a:noFill/>
              </a:ln>
              <a:solidFill>
                <a:srgbClr val="002060"/>
              </a:solidFill>
              <a:effectLst/>
              <a:uLnTx/>
              <a:uFillTx/>
              <a:latin typeface="Engravers MT" panose="02090707080505020304" pitchFamily="18" charset="0"/>
              <a:cs typeface="Times"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sng" strike="noStrike" kern="1200" cap="none" spc="0" normalizeH="0" baseline="0" noProof="0" dirty="0">
              <a:ln>
                <a:noFill/>
              </a:ln>
              <a:solidFill>
                <a:sysClr val="windowText" lastClr="000000"/>
              </a:solidFill>
              <a:effectLst/>
              <a:uLnTx/>
              <a:uFillTx/>
              <a:latin typeface="Times" panose="02020603050405020304" pitchFamily="18" charset="0"/>
              <a:cs typeface="Times"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strike="noStrike" kern="1200" cap="none" spc="0" normalizeH="0" baseline="0" noProof="0" dirty="0">
                <a:ln>
                  <a:noFill/>
                </a:ln>
                <a:solidFill>
                  <a:srgbClr val="002060"/>
                </a:solidFill>
                <a:effectLst/>
                <a:uLnTx/>
                <a:uFillTx/>
                <a:latin typeface="Calisto MT" panose="02040603050505030304" pitchFamily="18" charset="0"/>
                <a:cs typeface="Times" panose="02020603050405020304" pitchFamily="18" charset="0"/>
              </a:rPr>
              <a:t>Blues</a:t>
            </a:r>
            <a:r>
              <a:rPr kumimoji="0" lang="en-US" sz="2400" b="0" i="0" u="none" strike="noStrike" kern="1200" cap="none" spc="0" normalizeH="0" baseline="0" noProof="0" dirty="0">
                <a:ln>
                  <a:noFill/>
                </a:ln>
                <a:solidFill>
                  <a:srgbClr val="002060"/>
                </a:solidFill>
                <a:effectLst/>
                <a:uLnTx/>
                <a:uFillTx/>
                <a:latin typeface="Calisto MT" panose="02040603050505030304" pitchFamily="18" charset="0"/>
                <a:cs typeface="Times" panose="02020603050405020304" pitchFamily="18" charset="0"/>
              </a:rPr>
              <a:t> </a:t>
            </a:r>
            <a:r>
              <a:rPr kumimoji="0" lang="en-US" sz="2400" b="0" i="0" u="none" strike="noStrike" kern="1200" cap="none" spc="0" normalizeH="0" baseline="0" noProof="0" dirty="0">
                <a:ln>
                  <a:noFill/>
                </a:ln>
                <a:solidFill>
                  <a:sysClr val="windowText" lastClr="000000"/>
                </a:solidFill>
                <a:effectLst/>
                <a:uLnTx/>
                <a:uFillTx/>
                <a:latin typeface="Calisto MT" panose="02040603050505030304" pitchFamily="18" charset="0"/>
                <a:cs typeface="Times" panose="02020603050405020304" pitchFamily="18" charset="0"/>
              </a:rPr>
              <a:t>songs often tell stories of misfortune, regret, and overcoming bad luck.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sto MT" panose="02040603050505030304" pitchFamily="18" charset="0"/>
                <a:cs typeface="Times" panose="02020603050405020304" pitchFamily="18" charset="0"/>
              </a:rPr>
              <a:t>Roots in African</a:t>
            </a:r>
            <a:r>
              <a:rPr lang="en-US" sz="2400" baseline="0" dirty="0">
                <a:solidFill>
                  <a:sysClr val="windowText" lastClr="000000"/>
                </a:solidFill>
                <a:latin typeface="Calisto MT" panose="02040603050505030304" pitchFamily="18" charset="0"/>
                <a:cs typeface="Times" panose="02020603050405020304" pitchFamily="18" charset="0"/>
              </a:rPr>
              <a:t>-</a:t>
            </a:r>
            <a:r>
              <a:rPr kumimoji="0" lang="en-US" sz="2400" b="0" i="0" u="none" strike="noStrike" kern="1200" cap="none" spc="0" normalizeH="0" baseline="0" noProof="0" dirty="0">
                <a:ln>
                  <a:noFill/>
                </a:ln>
                <a:solidFill>
                  <a:sysClr val="windowText" lastClr="000000"/>
                </a:solidFill>
                <a:effectLst/>
                <a:uLnTx/>
                <a:uFillTx/>
                <a:latin typeface="Calisto MT" panose="02040603050505030304" pitchFamily="18" charset="0"/>
                <a:cs typeface="Times" panose="02020603050405020304" pitchFamily="18" charset="0"/>
              </a:rPr>
              <a:t>American history.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sto MT" panose="02040603050505030304" pitchFamily="18" charset="0"/>
                <a:cs typeface="Times" panose="02020603050405020304" pitchFamily="18" charset="0"/>
              </a:rPr>
              <a:t>In the 1800s, enslaved individuals would collectively sing </a:t>
            </a:r>
            <a:r>
              <a:rPr kumimoji="0" lang="en-US" sz="2400" b="1" i="0" strike="noStrike" kern="1200" cap="none" spc="0" normalizeH="0" baseline="0" noProof="0" dirty="0">
                <a:ln>
                  <a:noFill/>
                </a:ln>
                <a:solidFill>
                  <a:srgbClr val="002060"/>
                </a:solidFill>
                <a:effectLst/>
                <a:uLnTx/>
                <a:uFillTx/>
                <a:latin typeface="Calisto MT" panose="02040603050505030304" pitchFamily="18" charset="0"/>
                <a:cs typeface="Times" panose="02020603050405020304" pitchFamily="18" charset="0"/>
              </a:rPr>
              <a:t>work songs </a:t>
            </a:r>
            <a:r>
              <a:rPr kumimoji="0" lang="en-US" sz="2400" b="0" i="0" u="none" strike="noStrike" kern="1200" cap="none" spc="0" normalizeH="0" baseline="0" noProof="0" dirty="0">
                <a:ln>
                  <a:noFill/>
                </a:ln>
                <a:solidFill>
                  <a:sysClr val="windowText" lastClr="000000"/>
                </a:solidFill>
                <a:effectLst/>
                <a:uLnTx/>
                <a:uFillTx/>
                <a:latin typeface="Calisto MT" panose="02040603050505030304" pitchFamily="18" charset="0"/>
                <a:cs typeface="Times" panose="02020603050405020304" pitchFamily="18" charset="0"/>
              </a:rPr>
              <a:t>. A song leader would sing a short improvised melody (call), and the workers would answer with a single repeated melody (response).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sto MT" panose="02040603050505030304" pitchFamily="18" charset="0"/>
                <a:cs typeface="Times" panose="02020603050405020304" pitchFamily="18" charset="0"/>
              </a:rPr>
              <a:t>Enslaved people also sang </a:t>
            </a:r>
            <a:r>
              <a:rPr kumimoji="0" lang="en-US" sz="2400" b="1" i="0" strike="noStrike" kern="1200" cap="none" spc="0" normalizeH="0" baseline="0" noProof="0" dirty="0">
                <a:ln>
                  <a:noFill/>
                </a:ln>
                <a:solidFill>
                  <a:srgbClr val="002060"/>
                </a:solidFill>
                <a:effectLst/>
                <a:uLnTx/>
                <a:uFillTx/>
                <a:latin typeface="Calisto MT" panose="02040603050505030304" pitchFamily="18" charset="0"/>
                <a:cs typeface="Times" panose="02020603050405020304" pitchFamily="18" charset="0"/>
              </a:rPr>
              <a:t>hollers </a:t>
            </a:r>
            <a:r>
              <a:rPr kumimoji="0" lang="en-US" sz="2400" b="0" i="0" u="none" strike="noStrike" kern="1200" cap="none" spc="0" normalizeH="0" baseline="0" noProof="0" dirty="0">
                <a:ln>
                  <a:noFill/>
                </a:ln>
                <a:solidFill>
                  <a:sysClr val="windowText" lastClr="000000"/>
                </a:solidFill>
                <a:effectLst/>
                <a:uLnTx/>
                <a:uFillTx/>
                <a:latin typeface="Calisto MT" panose="02040603050505030304" pitchFamily="18" charset="0"/>
                <a:cs typeface="Times" panose="02020603050405020304" pitchFamily="18" charset="0"/>
              </a:rPr>
              <a:t>, which sounded a lot like work songs, but were sang alone, rather than as a group. </a:t>
            </a:r>
          </a:p>
        </p:txBody>
      </p:sp>
      <p:sp>
        <p:nvSpPr>
          <p:cNvPr id="5" name="Rectangle 4"/>
          <p:cNvSpPr/>
          <p:nvPr/>
        </p:nvSpPr>
        <p:spPr>
          <a:xfrm>
            <a:off x="596348" y="3299791"/>
            <a:ext cx="805069" cy="367748"/>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001000" y="4204252"/>
            <a:ext cx="1600199" cy="377687"/>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038600" y="5310808"/>
            <a:ext cx="980661" cy="364435"/>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1498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Content Placeholder 2">
            <a:extLst>
              <a:ext uri="{FF2B5EF4-FFF2-40B4-BE49-F238E27FC236}">
                <a16:creationId xmlns="" xmlns:a16="http://schemas.microsoft.com/office/drawing/2014/main" id="{5A9421EF-795C-4ED6-9A6A-DEE5C7AD5EBA}"/>
              </a:ext>
            </a:extLst>
          </p:cNvPr>
          <p:cNvSpPr txBox="1">
            <a:spLocks/>
          </p:cNvSpPr>
          <p:nvPr/>
        </p:nvSpPr>
        <p:spPr>
          <a:xfrm>
            <a:off x="435935" y="2152437"/>
            <a:ext cx="11096091" cy="1887501"/>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5800" dirty="0">
                <a:solidFill>
                  <a:srgbClr val="002060"/>
                </a:solidFill>
                <a:latin typeface="Engravers MT" panose="02090707080505020304" pitchFamily="18" charset="0"/>
                <a:cs typeface="Arial" panose="020B0604020202020204" pitchFamily="34" charset="0"/>
              </a:rPr>
              <a:t>BLUES ACROSS THE UNITED STATES</a:t>
            </a:r>
            <a:endParaRPr kumimoji="0" lang="en-US" sz="5800" i="0" u="none" strike="noStrike" kern="1200" cap="none" spc="0" normalizeH="0" baseline="0" noProof="0" dirty="0">
              <a:ln>
                <a:noFill/>
              </a:ln>
              <a:solidFill>
                <a:srgbClr val="002060"/>
              </a:solidFill>
              <a:effectLst/>
              <a:uLnTx/>
              <a:uFillTx/>
              <a:latin typeface="Engravers MT" panose="020907070805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900" b="0" i="0" u="none" strike="noStrike" kern="1200" cap="none" spc="0" normalizeH="0" baseline="0" noProof="0" dirty="0">
              <a:ln>
                <a:noFill/>
              </a:ln>
              <a:solidFill>
                <a:sysClr val="windowText" lastClr="000000"/>
              </a:solidFill>
              <a:effectLst/>
              <a:uLnTx/>
              <a:uFillTx/>
              <a:latin typeface="Times" panose="02020603050405020304" pitchFamily="18" charset="0"/>
              <a:cs typeface="Times" panose="02020603050405020304" pitchFamily="18" charset="0"/>
            </a:endParaRPr>
          </a:p>
          <a:p>
            <a:pPr marL="0" marR="0" lvl="0" indent="0"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Calisto MT" panose="02040603050505030304" pitchFamily="18" charset="0"/>
                <a:cs typeface="Times" panose="02020603050405020304" pitchFamily="18" charset="0"/>
              </a:rPr>
              <a:t>The origins of blues music can be traced to the Mississippi Delta during the late 1800s and early 1900s. From there, it spread to other areas of the country, where the sound evolved </a:t>
            </a:r>
            <a:r>
              <a:rPr lang="en-US" sz="3200" dirty="0" smtClean="0">
                <a:solidFill>
                  <a:sysClr val="windowText" lastClr="000000"/>
                </a:solidFill>
                <a:latin typeface="Calisto MT" panose="02040603050505030304" pitchFamily="18" charset="0"/>
                <a:cs typeface="Times" panose="02020603050405020304" pitchFamily="18" charset="0"/>
              </a:rPr>
              <a:t>as</a:t>
            </a:r>
            <a:r>
              <a:rPr kumimoji="0" lang="en-US" sz="3200" b="0" i="0" u="none" strike="noStrike" kern="1200" cap="none" spc="0" normalizeH="0" baseline="0" noProof="0" dirty="0" smtClean="0">
                <a:ln>
                  <a:noFill/>
                </a:ln>
                <a:solidFill>
                  <a:sysClr val="windowText" lastClr="000000"/>
                </a:solidFill>
                <a:effectLst/>
                <a:uLnTx/>
                <a:uFillTx/>
                <a:latin typeface="Calisto MT" panose="02040603050505030304" pitchFamily="18" charset="0"/>
                <a:cs typeface="Times" panose="02020603050405020304" pitchFamily="18" charset="0"/>
              </a:rPr>
              <a:t> </a:t>
            </a:r>
            <a:r>
              <a:rPr kumimoji="0" lang="en-US" sz="3200" b="0" i="0" u="none" strike="noStrike" kern="1200" cap="none" spc="0" normalizeH="0" baseline="0" noProof="0" dirty="0">
                <a:ln>
                  <a:noFill/>
                </a:ln>
                <a:solidFill>
                  <a:sysClr val="windowText" lastClr="000000"/>
                </a:solidFill>
                <a:effectLst/>
                <a:uLnTx/>
                <a:uFillTx/>
                <a:latin typeface="Calisto MT" panose="02040603050505030304" pitchFamily="18" charset="0"/>
                <a:cs typeface="Times" panose="02020603050405020304" pitchFamily="18" charset="0"/>
              </a:rPr>
              <a:t>musicians </a:t>
            </a:r>
            <a:r>
              <a:rPr kumimoji="0" lang="en-US" sz="3200" b="0" i="0" u="none" strike="noStrike" kern="1200" cap="none" spc="0" normalizeH="0" baseline="0" noProof="0" dirty="0" smtClean="0">
                <a:ln>
                  <a:noFill/>
                </a:ln>
                <a:solidFill>
                  <a:sysClr val="windowText" lastClr="000000"/>
                </a:solidFill>
                <a:effectLst/>
                <a:uLnTx/>
                <a:uFillTx/>
                <a:latin typeface="Calisto MT" panose="02040603050505030304" pitchFamily="18" charset="0"/>
                <a:cs typeface="Times" panose="02020603050405020304" pitchFamily="18" charset="0"/>
              </a:rPr>
              <a:t>added </a:t>
            </a:r>
            <a:r>
              <a:rPr kumimoji="0" lang="en-US" sz="3200" b="0" i="0" u="none" strike="noStrike" kern="1200" cap="none" spc="0" normalizeH="0" baseline="0" noProof="0" dirty="0">
                <a:ln>
                  <a:noFill/>
                </a:ln>
                <a:solidFill>
                  <a:sysClr val="windowText" lastClr="000000"/>
                </a:solidFill>
                <a:effectLst/>
                <a:uLnTx/>
                <a:uFillTx/>
                <a:latin typeface="Calisto MT" panose="02040603050505030304" pitchFamily="18" charset="0"/>
                <a:cs typeface="Times" panose="02020603050405020304" pitchFamily="18" charset="0"/>
              </a:rPr>
              <a:t>musical elements popular in their regions.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sto MT" panose="02040603050505030304" pitchFamily="18" charset="0"/>
              <a:cs typeface="Times" panose="02020603050405020304" pitchFamily="18" charset="0"/>
            </a:endParaRPr>
          </a:p>
        </p:txBody>
      </p:sp>
      <p:pic>
        <p:nvPicPr>
          <p:cNvPr id="15" name="Picture 14">
            <a:extLst>
              <a:ext uri="{FF2B5EF4-FFF2-40B4-BE49-F238E27FC236}">
                <a16:creationId xmlns="" xmlns:a16="http://schemas.microsoft.com/office/drawing/2014/main" id="{726A492E-4F6E-4506-8799-587F734AB9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85588" y="4039938"/>
            <a:ext cx="4243962" cy="2701415"/>
          </a:xfrm>
          <a:prstGeom prst="rect">
            <a:avLst/>
          </a:prstGeom>
        </p:spPr>
      </p:pic>
      <p:sp>
        <p:nvSpPr>
          <p:cNvPr id="16" name="TextBox 15">
            <a:extLst>
              <a:ext uri="{FF2B5EF4-FFF2-40B4-BE49-F238E27FC236}">
                <a16:creationId xmlns="" xmlns:a16="http://schemas.microsoft.com/office/drawing/2014/main" id="{89468B70-5C4D-4AB5-8FCA-800AF4D318C9}"/>
              </a:ext>
            </a:extLst>
          </p:cNvPr>
          <p:cNvSpPr txBox="1"/>
          <p:nvPr/>
        </p:nvSpPr>
        <p:spPr>
          <a:xfrm>
            <a:off x="7829550" y="4617202"/>
            <a:ext cx="2409825" cy="1938992"/>
          </a:xfrm>
          <a:prstGeom prst="rect">
            <a:avLst/>
          </a:prstGeom>
          <a:noFill/>
        </p:spPr>
        <p:txBody>
          <a:bodyPr wrap="square" rtlCol="0">
            <a:spAutoFit/>
          </a:bodyPr>
          <a:lstStyle/>
          <a:p>
            <a:r>
              <a:rPr lang="en-US" sz="2400" dirty="0">
                <a:solidFill>
                  <a:srgbClr val="002060"/>
                </a:solidFill>
                <a:latin typeface="Calisto MT" panose="02040603050505030304" pitchFamily="18" charset="0"/>
              </a:rPr>
              <a:t>Chicago</a:t>
            </a:r>
          </a:p>
          <a:p>
            <a:r>
              <a:rPr lang="en-US" sz="2400" dirty="0">
                <a:solidFill>
                  <a:srgbClr val="002060"/>
                </a:solidFill>
                <a:latin typeface="Calisto MT" panose="02040603050505030304" pitchFamily="18" charset="0"/>
              </a:rPr>
              <a:t>St. Louis</a:t>
            </a:r>
          </a:p>
          <a:p>
            <a:r>
              <a:rPr lang="en-US" sz="2400" dirty="0">
                <a:solidFill>
                  <a:srgbClr val="002060"/>
                </a:solidFill>
                <a:latin typeface="Calisto MT" panose="02040603050505030304" pitchFamily="18" charset="0"/>
              </a:rPr>
              <a:t>Memphis</a:t>
            </a:r>
          </a:p>
          <a:p>
            <a:r>
              <a:rPr lang="en-US" sz="2400" dirty="0">
                <a:solidFill>
                  <a:srgbClr val="002060"/>
                </a:solidFill>
                <a:latin typeface="Calisto MT" panose="02040603050505030304" pitchFamily="18" charset="0"/>
              </a:rPr>
              <a:t>Mississippi Delta</a:t>
            </a:r>
          </a:p>
          <a:p>
            <a:r>
              <a:rPr lang="en-US" sz="2400" dirty="0">
                <a:solidFill>
                  <a:srgbClr val="002060"/>
                </a:solidFill>
                <a:latin typeface="Calisto MT" panose="02040603050505030304" pitchFamily="18" charset="0"/>
              </a:rPr>
              <a:t>Texas</a:t>
            </a:r>
          </a:p>
        </p:txBody>
      </p:sp>
      <p:sp>
        <p:nvSpPr>
          <p:cNvPr id="17" name="Isosceles Triangle 16">
            <a:extLst>
              <a:ext uri="{FF2B5EF4-FFF2-40B4-BE49-F238E27FC236}">
                <a16:creationId xmlns="" xmlns:a16="http://schemas.microsoft.com/office/drawing/2014/main" id="{DE286FB7-266A-482B-8A30-70F3ABEBA059}"/>
              </a:ext>
            </a:extLst>
          </p:cNvPr>
          <p:cNvSpPr/>
          <p:nvPr/>
        </p:nvSpPr>
        <p:spPr>
          <a:xfrm rot="10800000">
            <a:off x="6259024" y="4798961"/>
            <a:ext cx="204034" cy="217704"/>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 xmlns:a16="http://schemas.microsoft.com/office/drawing/2014/main" id="{433BE193-5D03-4EE2-9003-6D51A2DE2F58}"/>
              </a:ext>
            </a:extLst>
          </p:cNvPr>
          <p:cNvSpPr/>
          <p:nvPr/>
        </p:nvSpPr>
        <p:spPr>
          <a:xfrm rot="10800000">
            <a:off x="6107113" y="5174305"/>
            <a:ext cx="204034" cy="217704"/>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 xmlns:a16="http://schemas.microsoft.com/office/drawing/2014/main" id="{97383C9B-DF6A-4F2A-8E0A-7ED1F3058244}"/>
              </a:ext>
            </a:extLst>
          </p:cNvPr>
          <p:cNvSpPr/>
          <p:nvPr/>
        </p:nvSpPr>
        <p:spPr>
          <a:xfrm rot="10800000">
            <a:off x="6137501" y="5513015"/>
            <a:ext cx="204034" cy="217704"/>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 xmlns:a16="http://schemas.microsoft.com/office/drawing/2014/main" id="{18FAE952-ADA0-417D-944E-6396BDD3B6DF}"/>
              </a:ext>
            </a:extLst>
          </p:cNvPr>
          <p:cNvSpPr/>
          <p:nvPr/>
        </p:nvSpPr>
        <p:spPr>
          <a:xfrm rot="10800000">
            <a:off x="6139527" y="5812178"/>
            <a:ext cx="204034" cy="217704"/>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 xmlns:a16="http://schemas.microsoft.com/office/drawing/2014/main" id="{4B9CE12C-078B-44D7-8CEF-151CA73763E7}"/>
              </a:ext>
            </a:extLst>
          </p:cNvPr>
          <p:cNvSpPr/>
          <p:nvPr/>
        </p:nvSpPr>
        <p:spPr>
          <a:xfrm rot="10800000">
            <a:off x="5417830" y="6019838"/>
            <a:ext cx="204034" cy="217704"/>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2495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798819" y="2130809"/>
            <a:ext cx="10596638" cy="43010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3600" dirty="0">
                <a:solidFill>
                  <a:srgbClr val="002060"/>
                </a:solidFill>
                <a:latin typeface="Engravers MT" panose="02090707080505020304" pitchFamily="18" charset="0"/>
                <a:cs typeface="Arial" panose="020B0604020202020204" pitchFamily="34" charset="0"/>
              </a:rPr>
              <a:t>MISSISSIPPI DELTA BLUES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Times" panose="02020603050405020304" pitchFamily="18" charset="0"/>
              <a:cs typeface="Times"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sto MT" panose="02040603050505030304" pitchFamily="18" charset="0"/>
                <a:cs typeface="Times" panose="02020603050405020304" pitchFamily="18" charset="0"/>
              </a:rPr>
              <a:t>Considered the oldest style of blues, originating in the late 1800s and early 1900s.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sto MT" panose="02040603050505030304" pitchFamily="18" charset="0"/>
                <a:cs typeface="Times" panose="02020603050405020304" pitchFamily="18" charset="0"/>
              </a:rPr>
              <a:t>Singers typically accompanied themselves on guitar, playing a basic repeated musical pattern known as </a:t>
            </a:r>
            <a:r>
              <a:rPr kumimoji="0" lang="en-US" sz="2400" b="1" i="0" strike="noStrike" kern="1200" cap="none" spc="0" normalizeH="0" baseline="0" noProof="0" dirty="0">
                <a:ln>
                  <a:noFill/>
                </a:ln>
                <a:solidFill>
                  <a:srgbClr val="002060"/>
                </a:solidFill>
                <a:effectLst/>
                <a:uLnTx/>
                <a:uFillTx/>
                <a:latin typeface="Calisto MT" panose="02040603050505030304" pitchFamily="18" charset="0"/>
                <a:cs typeface="Times" panose="02020603050405020304" pitchFamily="18" charset="0"/>
              </a:rPr>
              <a:t>12-bar blues </a:t>
            </a:r>
            <a:r>
              <a:rPr kumimoji="0" lang="en-US" sz="2400" b="0" i="0" strike="noStrike" kern="1200" cap="none" spc="0" normalizeH="0" baseline="0" noProof="0" dirty="0">
                <a:ln>
                  <a:noFill/>
                </a:ln>
                <a:solidFill>
                  <a:sysClr val="windowText" lastClr="000000"/>
                </a:solidFill>
                <a:effectLst/>
                <a:uLnTx/>
                <a:uFillTx/>
                <a:latin typeface="Calisto MT" panose="02040603050505030304" pitchFamily="18" charset="0"/>
                <a:cs typeface="Times" panose="02020603050405020304" pitchFamily="18" charset="0"/>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sto MT" panose="02040603050505030304" pitchFamily="18" charset="0"/>
                <a:cs typeface="Times" panose="02020603050405020304" pitchFamily="18" charset="0"/>
              </a:rPr>
              <a:t>Lyrics typically used an “AAB” line pattern.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sto MT" panose="02040603050505030304" pitchFamily="18" charset="0"/>
                <a:cs typeface="Times" panose="02020603050405020304" pitchFamily="18" charset="0"/>
              </a:rPr>
              <a:t>Lyrics often about failed relationships, life on the road, and other emotional topics.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sto MT" panose="02040603050505030304" pitchFamily="18" charset="0"/>
                <a:cs typeface="Times" panose="02020603050405020304" pitchFamily="18" charset="0"/>
              </a:rPr>
              <a:t>Music venues were train stations, street corners, barns, and other informal locations.</a:t>
            </a:r>
          </a:p>
        </p:txBody>
      </p:sp>
      <p:sp>
        <p:nvSpPr>
          <p:cNvPr id="5" name="Rectangle 4"/>
          <p:cNvSpPr/>
          <p:nvPr/>
        </p:nvSpPr>
        <p:spPr>
          <a:xfrm>
            <a:off x="4496939" y="4353340"/>
            <a:ext cx="1655383" cy="347870"/>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5580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3A28B43F-C160-44DD-A333-D44AEFCFF0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933" y="2211965"/>
            <a:ext cx="3707567" cy="4337692"/>
          </a:xfrm>
          <a:prstGeom prst="rect">
            <a:avLst/>
          </a:prstGeom>
        </p:spPr>
      </p:pic>
      <p:sp>
        <p:nvSpPr>
          <p:cNvPr id="8" name="Title 1">
            <a:extLst>
              <a:ext uri="{FF2B5EF4-FFF2-40B4-BE49-F238E27FC236}">
                <a16:creationId xmlns="" xmlns:a16="http://schemas.microsoft.com/office/drawing/2014/main" id="{27D327E3-B7C8-4B31-B755-8CB9C891FCCC}"/>
              </a:ext>
            </a:extLst>
          </p:cNvPr>
          <p:cNvSpPr txBox="1">
            <a:spLocks/>
          </p:cNvSpPr>
          <p:nvPr/>
        </p:nvSpPr>
        <p:spPr>
          <a:xfrm>
            <a:off x="4937050" y="1927566"/>
            <a:ext cx="69886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3600" i="0" u="none" strike="noStrike" kern="1200" cap="none" spc="0" normalizeH="0" baseline="0" noProof="0" dirty="0">
                <a:ln>
                  <a:noFill/>
                </a:ln>
                <a:solidFill>
                  <a:srgbClr val="002060"/>
                </a:solidFill>
                <a:effectLst/>
                <a:uLnTx/>
                <a:uFillTx/>
                <a:latin typeface="Engravers MT" panose="02090707080505020304" pitchFamily="18" charset="0"/>
                <a:cs typeface="Arial" panose="020B0604020202020204" pitchFamily="34" charset="0"/>
              </a:rPr>
              <a:t>Mississippi Delta Blues</a:t>
            </a:r>
          </a:p>
        </p:txBody>
      </p:sp>
      <p:sp>
        <p:nvSpPr>
          <p:cNvPr id="9" name="TextBox 8">
            <a:extLst>
              <a:ext uri="{FF2B5EF4-FFF2-40B4-BE49-F238E27FC236}">
                <a16:creationId xmlns="" xmlns:a16="http://schemas.microsoft.com/office/drawing/2014/main" id="{0CD14D9D-880B-46AB-B30E-9A6D92E86689}"/>
              </a:ext>
            </a:extLst>
          </p:cNvPr>
          <p:cNvSpPr txBox="1"/>
          <p:nvPr/>
        </p:nvSpPr>
        <p:spPr>
          <a:xfrm>
            <a:off x="4937050" y="3253129"/>
            <a:ext cx="4991100" cy="34778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Calisto MT" panose="02040603050505030304" pitchFamily="18" charset="0"/>
                <a:cs typeface="Times" panose="02020603050405020304" pitchFamily="18" charset="0"/>
              </a:rPr>
              <a:t>“Pony Blues”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sto MT" panose="02040603050505030304" pitchFamily="18" charset="0"/>
                <a:cs typeface="Times" panose="02020603050405020304" pitchFamily="18" charset="0"/>
              </a:rPr>
              <a:t>by Charley Patton (apx.1891-1934)</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sto MT" panose="02040603050505030304" pitchFamily="18" charset="0"/>
              <a:cs typeface="Times"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sto MT" panose="02040603050505030304" pitchFamily="18" charset="0"/>
                <a:cs typeface="Times" panose="02020603050405020304" pitchFamily="18" charset="0"/>
              </a:rPr>
              <a:t>Recorded in 1929</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sto MT" panose="02040603050505030304" pitchFamily="18" charset="0"/>
              <a:cs typeface="Times"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sto MT" panose="02040603050505030304" pitchFamily="18" charset="0"/>
                <a:cs typeface="Times" panose="02020603050405020304" pitchFamily="18" charset="0"/>
              </a:rPr>
              <a:t>Write a key word or draw a picture that best describes this blues style on the </a:t>
            </a:r>
            <a:r>
              <a:rPr kumimoji="0" lang="en-US" sz="2000" b="1" i="0" u="none" strike="noStrike" kern="0" cap="none" spc="0" normalizeH="0" baseline="0" noProof="0" dirty="0">
                <a:ln>
                  <a:noFill/>
                </a:ln>
                <a:solidFill>
                  <a:prstClr val="black"/>
                </a:solidFill>
                <a:effectLst/>
                <a:uLnTx/>
                <a:uFillTx/>
                <a:latin typeface="Calisto MT" panose="02040603050505030304" pitchFamily="18" charset="0"/>
                <a:cs typeface="Times" panose="02020603050405020304" pitchFamily="18" charset="0"/>
              </a:rPr>
              <a:t>Blues Styles Across the United</a:t>
            </a:r>
            <a:r>
              <a:rPr kumimoji="0" lang="en-US" sz="2000" b="1" i="0" u="none" strike="noStrike" kern="0" cap="none" spc="0" normalizeH="0" noProof="0" dirty="0">
                <a:ln>
                  <a:noFill/>
                </a:ln>
                <a:solidFill>
                  <a:prstClr val="black"/>
                </a:solidFill>
                <a:effectLst/>
                <a:uLnTx/>
                <a:uFillTx/>
                <a:latin typeface="Calisto MT" panose="02040603050505030304" pitchFamily="18" charset="0"/>
                <a:cs typeface="Times" panose="02020603050405020304" pitchFamily="18" charset="0"/>
              </a:rPr>
              <a:t>  States </a:t>
            </a:r>
            <a:r>
              <a:rPr kumimoji="0" lang="en-US" sz="2000" b="1" i="0" u="none" strike="noStrike" kern="0" cap="none" spc="0" normalizeH="0" noProof="0" dirty="0" smtClean="0">
                <a:ln>
                  <a:noFill/>
                </a:ln>
                <a:solidFill>
                  <a:prstClr val="black"/>
                </a:solidFill>
                <a:effectLst/>
                <a:uLnTx/>
                <a:uFillTx/>
                <a:latin typeface="Calisto MT" panose="02040603050505030304" pitchFamily="18" charset="0"/>
                <a:cs typeface="Times" panose="02020603050405020304" pitchFamily="18" charset="0"/>
              </a:rPr>
              <a:t>Worksheet.</a:t>
            </a:r>
            <a:endParaRPr kumimoji="0" lang="en-US" sz="2000" b="1" i="0" u="none" strike="noStrike" kern="0" cap="none" spc="0" normalizeH="0" baseline="0" noProof="0" dirty="0">
              <a:ln>
                <a:noFill/>
              </a:ln>
              <a:solidFill>
                <a:prstClr val="black"/>
              </a:solidFill>
              <a:effectLst/>
              <a:uLnTx/>
              <a:uFillTx/>
              <a:latin typeface="Calisto MT" panose="02040603050505030304" pitchFamily="18" charset="0"/>
              <a:cs typeface="Times"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pic>
        <p:nvPicPr>
          <p:cNvPr id="7" name="Picture 4" descr="70,483 Headphone Illustrations &amp;amp; Clip Art - iStock">
            <a:hlinkClick r:id="rId4"/>
            <a:extLst>
              <a:ext uri="{FF2B5EF4-FFF2-40B4-BE49-F238E27FC236}">
                <a16:creationId xmlns="" xmlns:a16="http://schemas.microsoft.com/office/drawing/2014/main" id="{8ED2CABC-9E69-4661-9907-404244C8E68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54142" y="4994422"/>
            <a:ext cx="1179147" cy="117914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hlinkClick r:id="rId4"/>
            <a:extLst>
              <a:ext uri="{FF2B5EF4-FFF2-40B4-BE49-F238E27FC236}">
                <a16:creationId xmlns="" xmlns:a16="http://schemas.microsoft.com/office/drawing/2014/main" id="{38803B3D-F6C6-4D6A-8C71-5B47059884BE}"/>
              </a:ext>
            </a:extLst>
          </p:cNvPr>
          <p:cNvSpPr/>
          <p:nvPr/>
        </p:nvSpPr>
        <p:spPr>
          <a:xfrm>
            <a:off x="9459772" y="6173569"/>
            <a:ext cx="2573517" cy="523220"/>
          </a:xfrm>
          <a:prstGeom prst="rect">
            <a:avLst/>
          </a:prstGeom>
          <a:solidFill>
            <a:schemeClr val="accent4">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here for the song.</a:t>
            </a:r>
          </a:p>
        </p:txBody>
      </p:sp>
    </p:spTree>
    <p:extLst>
      <p:ext uri="{BB962C8B-B14F-4D97-AF65-F5344CB8AC3E}">
        <p14:creationId xmlns:p14="http://schemas.microsoft.com/office/powerpoint/2010/main" val="3048548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733647" y="2241558"/>
            <a:ext cx="10701905" cy="38783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3600" dirty="0">
                <a:solidFill>
                  <a:srgbClr val="002060"/>
                </a:solidFill>
                <a:latin typeface="Engravers MT" panose="02090707080505020304" pitchFamily="18" charset="0"/>
              </a:rPr>
              <a:t>Texas Blues</a:t>
            </a:r>
            <a:endParaRPr kumimoji="0" lang="en-US" sz="3600" b="0" i="0" u="none" strike="noStrike" kern="1200" cap="none" spc="0" normalizeH="0" baseline="0" noProof="0" dirty="0">
              <a:ln>
                <a:noFill/>
              </a:ln>
              <a:solidFill>
                <a:srgbClr val="002060"/>
              </a:solidFill>
              <a:effectLst/>
              <a:uLnTx/>
              <a:uFillTx/>
              <a:latin typeface="Calibri"/>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400" b="0" i="0" u="none" strike="noStrike" kern="1200" cap="none" spc="0" normalizeH="0" baseline="0" noProof="0" dirty="0">
              <a:ln>
                <a:noFill/>
              </a:ln>
              <a:solidFill>
                <a:sysClr val="windowText" lastClr="000000"/>
              </a:solidFill>
              <a:effectLst/>
              <a:uLnTx/>
              <a:uFillTx/>
              <a:latin typeface="Calisto MT" panose="0204060305050503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sto MT" panose="02040603050505030304" pitchFamily="18" charset="0"/>
              </a:rPr>
              <a:t>Combined Delta Blues style (i.e., AAB line pattern and 12-bar blues) with their own folk and spiritual tunes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sto MT" panose="02040603050505030304" pitchFamily="18" charset="0"/>
              </a:rPr>
              <a:t>Singers found a way to accompany long, free form, holler-like melodies with freely strummed guitar chords.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sto MT" panose="02040603050505030304" pitchFamily="18" charset="0"/>
              </a:rPr>
              <a:t>Added musical elements from around the world including Latin rhythms and polkas</a:t>
            </a:r>
          </a:p>
        </p:txBody>
      </p:sp>
    </p:spTree>
    <p:extLst>
      <p:ext uri="{BB962C8B-B14F-4D97-AF65-F5344CB8AC3E}">
        <p14:creationId xmlns:p14="http://schemas.microsoft.com/office/powerpoint/2010/main" val="1385794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61142447-9B1B-4376-A2CD-C113955056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7029" y="2221948"/>
            <a:ext cx="3763934" cy="4285178"/>
          </a:xfrm>
          <a:prstGeom prst="rect">
            <a:avLst/>
          </a:prstGeom>
        </p:spPr>
      </p:pic>
      <p:sp>
        <p:nvSpPr>
          <p:cNvPr id="8" name="Title 1">
            <a:extLst>
              <a:ext uri="{FF2B5EF4-FFF2-40B4-BE49-F238E27FC236}">
                <a16:creationId xmlns="" xmlns:a16="http://schemas.microsoft.com/office/drawing/2014/main" id="{DF3D1868-4F12-455C-9177-BE76CD5AA84F}"/>
              </a:ext>
            </a:extLst>
          </p:cNvPr>
          <p:cNvSpPr txBox="1">
            <a:spLocks/>
          </p:cNvSpPr>
          <p:nvPr/>
        </p:nvSpPr>
        <p:spPr>
          <a:xfrm>
            <a:off x="4773214" y="2221948"/>
            <a:ext cx="4837271" cy="762657"/>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Engravers MT" panose="02090707080505020304" pitchFamily="18" charset="0"/>
              </a:rPr>
              <a:t>Texas Blues</a:t>
            </a:r>
          </a:p>
        </p:txBody>
      </p:sp>
      <p:sp>
        <p:nvSpPr>
          <p:cNvPr id="9" name="TextBox 8">
            <a:extLst>
              <a:ext uri="{FF2B5EF4-FFF2-40B4-BE49-F238E27FC236}">
                <a16:creationId xmlns="" xmlns:a16="http://schemas.microsoft.com/office/drawing/2014/main" id="{356D971F-8095-4A57-9DBF-8A4D3E6E3860}"/>
              </a:ext>
            </a:extLst>
          </p:cNvPr>
          <p:cNvSpPr txBox="1"/>
          <p:nvPr/>
        </p:nvSpPr>
        <p:spPr>
          <a:xfrm>
            <a:off x="5059048" y="3089424"/>
            <a:ext cx="5633660" cy="320087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Calisto MT" panose="02040603050505030304" pitchFamily="18" charset="0"/>
              </a:rPr>
              <a:t>“Match Box Blues”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sto MT" panose="02040603050505030304" pitchFamily="18" charset="0"/>
              </a:rPr>
              <a:t>by Blind Lemon Jefferson (1893-1929)</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sto MT" panose="0204060305050503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sto MT" panose="02040603050505030304" pitchFamily="18" charset="0"/>
              </a:rPr>
              <a:t>Recorded in 1927</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sto MT" panose="0204060305050503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sto MT" panose="02040603050505030304" pitchFamily="18" charset="0"/>
              </a:rPr>
              <a:t>Write a key word or draw a picture that best describes this blues style on the worksheet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pic>
        <p:nvPicPr>
          <p:cNvPr id="7" name="Picture 4" descr="70,483 Headphone Illustrations &amp;amp; Clip Art - iStock">
            <a:hlinkClick r:id="rId4"/>
            <a:extLst>
              <a:ext uri="{FF2B5EF4-FFF2-40B4-BE49-F238E27FC236}">
                <a16:creationId xmlns="" xmlns:a16="http://schemas.microsoft.com/office/drawing/2014/main" id="{10F688C1-75BC-4BCF-9FC9-E4599358EE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54142" y="4994422"/>
            <a:ext cx="1179147" cy="117914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hlinkClick r:id="rId4"/>
            <a:extLst>
              <a:ext uri="{FF2B5EF4-FFF2-40B4-BE49-F238E27FC236}">
                <a16:creationId xmlns="" xmlns:a16="http://schemas.microsoft.com/office/drawing/2014/main" id="{BA707E48-F6C9-4FAE-AC31-145AC372A83F}"/>
              </a:ext>
            </a:extLst>
          </p:cNvPr>
          <p:cNvSpPr/>
          <p:nvPr/>
        </p:nvSpPr>
        <p:spPr>
          <a:xfrm>
            <a:off x="9459772" y="6173569"/>
            <a:ext cx="2573517" cy="523220"/>
          </a:xfrm>
          <a:prstGeom prst="rect">
            <a:avLst/>
          </a:prstGeom>
          <a:solidFill>
            <a:schemeClr val="accent4">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here for the song.</a:t>
            </a:r>
          </a:p>
        </p:txBody>
      </p:sp>
    </p:spTree>
    <p:extLst>
      <p:ext uri="{BB962C8B-B14F-4D97-AF65-F5344CB8AC3E}">
        <p14:creationId xmlns:p14="http://schemas.microsoft.com/office/powerpoint/2010/main" val="30741202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2156</TotalTime>
  <Words>993</Words>
  <Application>Microsoft Office PowerPoint</Application>
  <PresentationFormat>Widescreen</PresentationFormat>
  <Paragraphs>135</Paragraphs>
  <Slides>22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Arial Narrow</vt:lpstr>
      <vt:lpstr>Calibri</vt:lpstr>
      <vt:lpstr>Calibri Light</vt:lpstr>
      <vt:lpstr>Calisto MT</vt:lpstr>
      <vt:lpstr>Courier New</vt:lpstr>
      <vt:lpstr>Engravers MT</vt:lpstr>
      <vt:lpstr>Mangal</vt:lpstr>
      <vt:lpstr>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Trisha Marks</dc:creator>
  <cp:lastModifiedBy>Aaron Helvig</cp:lastModifiedBy>
  <cp:revision>16</cp:revision>
  <dcterms:created xsi:type="dcterms:W3CDTF">2020-07-24T15:28:26Z</dcterms:created>
  <dcterms:modified xsi:type="dcterms:W3CDTF">2022-05-20T18:03:42Z</dcterms:modified>
</cp:coreProperties>
</file>