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7" r:id="rId4"/>
    <p:sldId id="268" r:id="rId5"/>
    <p:sldId id="269" r:id="rId6"/>
    <p:sldId id="264" r:id="rId7"/>
    <p:sldId id="265" r:id="rId8"/>
    <p:sldId id="266" r:id="rId9"/>
    <p:sldId id="276" r:id="rId10"/>
    <p:sldId id="274" r:id="rId11"/>
    <p:sldId id="277" r:id="rId12"/>
    <p:sldId id="275" r:id="rId13"/>
    <p:sldId id="272" r:id="rId14"/>
    <p:sldId id="278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2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9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0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2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3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9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26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6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7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7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1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4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25255805/ee840cdcc1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25252654/59c02379a8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25246759/e10284470a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0773" y="3139822"/>
            <a:ext cx="3724034" cy="2469504"/>
          </a:xfrm>
          <a:prstGeom prst="rect">
            <a:avLst/>
          </a:prstGeom>
        </p:spPr>
      </p:pic>
      <p:sp>
        <p:nvSpPr>
          <p:cNvPr id="6" name="Shape 37">
            <a:extLst>
              <a:ext uri="{FF2B5EF4-FFF2-40B4-BE49-F238E27FC236}">
                <a16:creationId xmlns:a16="http://schemas.microsoft.com/office/drawing/2014/main" xmlns="" id="{619E4EC1-B250-43CA-9899-14B8456C29A0}"/>
              </a:ext>
            </a:extLst>
          </p:cNvPr>
          <p:cNvSpPr/>
          <p:nvPr/>
        </p:nvSpPr>
        <p:spPr>
          <a:xfrm>
            <a:off x="1665101" y="1763328"/>
            <a:ext cx="8718299" cy="2936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endParaRPr sz="1900" dirty="0">
              <a:latin typeface="Engravers MT"/>
              <a:ea typeface="Calisto MT"/>
              <a:cs typeface="Engravers MT"/>
              <a:sym typeface="Calisto MT"/>
            </a:endParaRP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Engravers MT"/>
                <a:ea typeface="Engravers MT"/>
                <a:cs typeface="Engravers MT"/>
                <a:sym typeface="Engravers MT"/>
              </a:rPr>
              <a:t>Subject and Theme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listo MT" panose="02040603050505030304" pitchFamily="18" charset="0"/>
                <a:ea typeface="Engravers MT"/>
                <a:cs typeface="Engravers MT"/>
                <a:sym typeface="Engravers MT"/>
              </a:rPr>
              <a:t>Lesson 4 | Grades 7-12</a:t>
            </a:r>
            <a:endParaRPr sz="2400" dirty="0">
              <a:solidFill>
                <a:schemeClr val="tx1"/>
              </a:solidFill>
              <a:latin typeface="Calisto MT" panose="02040603050505030304" pitchFamily="18" charset="0"/>
              <a:ea typeface="Engravers MT"/>
              <a:cs typeface="Engravers MT"/>
              <a:sym typeface="Engravers MT"/>
            </a:endParaRPr>
          </a:p>
          <a:p>
            <a:endParaRPr sz="2100" b="1" dirty="0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l"/>
            <a:endParaRPr dirty="0">
              <a:latin typeface="Calisto MT"/>
              <a:ea typeface="Calisto MT"/>
              <a:cs typeface="Calisto MT"/>
              <a:sym typeface="Calisto MT"/>
            </a:endParaRPr>
          </a:p>
          <a:p>
            <a:endParaRPr sz="1600" b="1" dirty="0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968950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96BDDA7-EDC0-4ECE-B17D-DB082918EF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08" t="30349" r="17039" b="16086"/>
          <a:stretch/>
        </p:blipFill>
        <p:spPr>
          <a:xfrm>
            <a:off x="633046" y="157392"/>
            <a:ext cx="10353822" cy="654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76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17B437-EF3A-1D4F-8E08-C9437D854333}"/>
              </a:ext>
            </a:extLst>
          </p:cNvPr>
          <p:cNvSpPr txBox="1"/>
          <p:nvPr/>
        </p:nvSpPr>
        <p:spPr>
          <a:xfrm>
            <a:off x="2901359" y="2059239"/>
            <a:ext cx="6389282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ctr" rtl="0" latinLnBrk="1" hangingPunct="0"/>
            <a:r>
              <a:rPr lang="en-US" sz="3600" dirty="0">
                <a:solidFill>
                  <a:srgbClr val="002060"/>
                </a:solidFill>
                <a:latin typeface="Engravers MT"/>
                <a:cs typeface="Engravers MT"/>
                <a:rtl val="0"/>
              </a:rPr>
              <a:t>LISTEN</a:t>
            </a:r>
            <a:r>
              <a:rPr lang="en-US" sz="1200" dirty="0">
                <a:solidFill>
                  <a:srgbClr val="002060"/>
                </a:solidFill>
                <a:latin typeface="Engravers MT"/>
                <a:cs typeface="Engravers MT"/>
                <a:rtl val="0"/>
              </a:rPr>
              <a:t> </a:t>
            </a:r>
            <a:endParaRPr lang="en-US" b="1" dirty="0">
              <a:solidFill>
                <a:srgbClr val="002060"/>
              </a:solidFill>
              <a:latin typeface="Arial Narrow"/>
              <a:ea typeface="Arial Narrow"/>
              <a:cs typeface="Arial Narrow"/>
              <a:sym typeface="Arial Narrow"/>
              <a:rtl val="0"/>
            </a:endParaRPr>
          </a:p>
          <a:p>
            <a:pPr algn="l" rtl="0" latinLnBrk="1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hape 65">
            <a:extLst>
              <a:ext uri="{FF2B5EF4-FFF2-40B4-BE49-F238E27FC236}">
                <a16:creationId xmlns:a16="http://schemas.microsoft.com/office/drawing/2014/main" xmlns="" id="{7292CE87-160A-CD48-8C9E-B98BBC199AFB}"/>
              </a:ext>
            </a:extLst>
          </p:cNvPr>
          <p:cNvSpPr/>
          <p:nvPr/>
        </p:nvSpPr>
        <p:spPr>
          <a:xfrm>
            <a:off x="1705016" y="2850570"/>
            <a:ext cx="477160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l">
              <a:lnSpc>
                <a:spcPct val="100000"/>
              </a:lnSpc>
              <a:defRPr sz="3300" b="1">
                <a:solidFill>
                  <a:srgbClr val="234D1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002060"/>
                </a:solidFill>
                <a:latin typeface="Calisto MT" panose="02040603050505030304" pitchFamily="18" charset="0"/>
              </a:rPr>
              <a:t>“You Ain’t Woman Enough”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943CAFC-D1AD-0747-A9D2-154305FD8EE3}"/>
              </a:ext>
            </a:extLst>
          </p:cNvPr>
          <p:cNvSpPr txBox="1"/>
          <p:nvPr/>
        </p:nvSpPr>
        <p:spPr>
          <a:xfrm>
            <a:off x="1705016" y="3200400"/>
            <a:ext cx="4390984" cy="4572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200" tIns="457200" rIns="457200" bIns="457200" numCol="1" spcCol="38100" rtlCol="0" anchor="t">
            <a:noAutofit/>
          </a:bodyPr>
          <a:lstStyle/>
          <a:p>
            <a:pPr marL="0" marR="0" indent="0" algn="ctr" defTabSz="914400" rtl="0" fontAlgn="auto" latinLnBrk="1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spc="0" normalizeH="0" baseline="0" dirty="0">
                <a:ln>
                  <a:noFill/>
                </a:ln>
                <a:effectLst/>
                <a:uFillTx/>
                <a:latin typeface="Calisto MT" panose="02040603050505030304" pitchFamily="18" charset="0"/>
                <a:sym typeface="Calibri"/>
              </a:rPr>
              <a:t>Written and performed by Loretta Lynn</a:t>
            </a:r>
          </a:p>
          <a:p>
            <a:pPr marL="0" marR="0" indent="0" algn="ctr" defTabSz="914400" rtl="0" fontAlgn="auto" latinLnBrk="1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FillTx/>
              <a:latin typeface="Calisto MT" panose="02040603050505030304" pitchFamily="18" charset="0"/>
              <a:sym typeface="Calibri"/>
            </a:endParaRPr>
          </a:p>
        </p:txBody>
      </p:sp>
      <p:pic>
        <p:nvPicPr>
          <p:cNvPr id="8" name="Picture 4" descr="70,483 Headphone Illustrations &amp;amp; Clip Art - iStock">
            <a:hlinkClick r:id="rId3"/>
            <a:extLst>
              <a:ext uri="{FF2B5EF4-FFF2-40B4-BE49-F238E27FC236}">
                <a16:creationId xmlns:a16="http://schemas.microsoft.com/office/drawing/2014/main" xmlns="" id="{042C55B7-5E87-46F6-9ECA-3AE64AE4C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3" y="5514141"/>
            <a:ext cx="1254519" cy="125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hlinkClick r:id="rId3"/>
            <a:extLst>
              <a:ext uri="{FF2B5EF4-FFF2-40B4-BE49-F238E27FC236}">
                <a16:creationId xmlns:a16="http://schemas.microsoft.com/office/drawing/2014/main" xmlns="" id="{110ED030-76F1-4914-9036-6D575B299EBF}"/>
              </a:ext>
            </a:extLst>
          </p:cNvPr>
          <p:cNvSpPr/>
          <p:nvPr/>
        </p:nvSpPr>
        <p:spPr>
          <a:xfrm>
            <a:off x="2596406" y="5879790"/>
            <a:ext cx="2573517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Click here for the song.</a:t>
            </a:r>
          </a:p>
        </p:txBody>
      </p:sp>
      <p:pic>
        <p:nvPicPr>
          <p:cNvPr id="12" name="Picture 2" descr="flyer clipart - Clip Art Library">
            <a:extLst>
              <a:ext uri="{FF2B5EF4-FFF2-40B4-BE49-F238E27FC236}">
                <a16:creationId xmlns:a16="http://schemas.microsoft.com/office/drawing/2014/main" xmlns="" id="{74C4B048-6C92-45B9-82A1-FB7522521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3" y="2059239"/>
            <a:ext cx="1201616" cy="103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E40F8F0-93FC-4650-8809-72522B12EB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244" y="2850570"/>
            <a:ext cx="3732794" cy="3720981"/>
          </a:xfrm>
          <a:prstGeom prst="rect">
            <a:avLst/>
          </a:prstGeom>
        </p:spPr>
      </p:pic>
      <p:sp>
        <p:nvSpPr>
          <p:cNvPr id="15" name="Shape 73">
            <a:extLst>
              <a:ext uri="{FF2B5EF4-FFF2-40B4-BE49-F238E27FC236}">
                <a16:creationId xmlns:a16="http://schemas.microsoft.com/office/drawing/2014/main" xmlns="" id="{22028543-FA0C-4C12-9557-9B0EC6E4D810}"/>
              </a:ext>
            </a:extLst>
          </p:cNvPr>
          <p:cNvSpPr/>
          <p:nvPr/>
        </p:nvSpPr>
        <p:spPr>
          <a:xfrm>
            <a:off x="1009431" y="4023257"/>
            <a:ext cx="5687891" cy="1738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SzPct val="100000"/>
              <a:defRPr sz="1800"/>
            </a:pPr>
            <a:r>
              <a:rPr lang="en-US" sz="2200" b="1" dirty="0">
                <a:latin typeface="Calisto MT"/>
                <a:ea typeface="Lustria"/>
                <a:cs typeface="Calisto MT"/>
                <a:sym typeface="Lustria"/>
              </a:rPr>
              <a:t>Answer in your journal: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sz="2200" dirty="0">
                <a:latin typeface="Calisto MT"/>
                <a:ea typeface="Lustria"/>
                <a:cs typeface="Calisto MT"/>
                <a:sym typeface="Lustria"/>
              </a:rPr>
              <a:t>What is the subject?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sz="2200" dirty="0">
                <a:latin typeface="Calisto MT"/>
                <a:ea typeface="Lustria"/>
                <a:cs typeface="Calisto MT"/>
                <a:sym typeface="Lustria"/>
              </a:rPr>
              <a:t>What is the theme? What is your evidence? </a:t>
            </a:r>
            <a:endParaRPr sz="2200" dirty="0">
              <a:latin typeface="Calisto MT"/>
              <a:ea typeface="Lustria"/>
              <a:cs typeface="Calisto MT"/>
              <a:sym typeface="Lustria"/>
            </a:endParaRPr>
          </a:p>
          <a:p>
            <a:pPr>
              <a:defRPr sz="1800"/>
            </a:pPr>
            <a:endParaRPr sz="2200" dirty="0">
              <a:latin typeface="Lustria"/>
              <a:ea typeface="Lustria"/>
              <a:cs typeface="Lustria"/>
              <a:sym typeface="Lustria"/>
            </a:endParaRPr>
          </a:p>
          <a:p>
            <a:pPr>
              <a:defRPr sz="1800"/>
            </a:pPr>
            <a:endParaRPr sz="2500" dirty="0">
              <a:latin typeface="Lustria"/>
              <a:ea typeface="Lustria"/>
              <a:cs typeface="Lustria"/>
              <a:sym typeface="Lustria"/>
            </a:endParaRPr>
          </a:p>
        </p:txBody>
      </p:sp>
    </p:spTree>
    <p:extLst>
      <p:ext uri="{BB962C8B-B14F-4D97-AF65-F5344CB8AC3E}">
        <p14:creationId xmlns:p14="http://schemas.microsoft.com/office/powerpoint/2010/main" val="788249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864DA02-5AED-4C4B-959F-9F06AA1336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38" t="29733" r="23039" b="8288"/>
          <a:stretch/>
        </p:blipFill>
        <p:spPr>
          <a:xfrm>
            <a:off x="3221500" y="155965"/>
            <a:ext cx="6372665" cy="654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90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2E1760-CB2D-CA41-AE62-8FAFB8107765}"/>
              </a:ext>
            </a:extLst>
          </p:cNvPr>
          <p:cNvSpPr txBox="1"/>
          <p:nvPr/>
        </p:nvSpPr>
        <p:spPr>
          <a:xfrm>
            <a:off x="1577163" y="2126774"/>
            <a:ext cx="9037674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ctr" rtl="0" latinLnBrk="1" hangingPunct="0"/>
            <a:r>
              <a:rPr lang="en-US" sz="3200" b="1" dirty="0">
                <a:solidFill>
                  <a:srgbClr val="002060"/>
                </a:solidFill>
                <a:latin typeface="Calisto MT" panose="02040603050505030304" pitchFamily="18" charset="0"/>
                <a:cs typeface="Engravers MT"/>
                <a:rtl val="0"/>
              </a:rPr>
              <a:t>Point of View</a:t>
            </a:r>
            <a:endParaRPr lang="en-US" sz="3200" b="1" dirty="0">
              <a:solidFill>
                <a:srgbClr val="002060"/>
              </a:solidFill>
              <a:latin typeface="Calisto MT" panose="02040603050505030304" pitchFamily="18" charset="0"/>
              <a:ea typeface="Arial Narrow"/>
              <a:cs typeface="Arial Narrow"/>
              <a:sym typeface="Arial Narrow"/>
              <a:rtl val="0"/>
            </a:endParaRPr>
          </a:p>
          <a:p>
            <a:pPr algn="l" rtl="0" latinLnBrk="1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927B0E0-022A-4F69-872A-7DDF035C58F0}"/>
              </a:ext>
            </a:extLst>
          </p:cNvPr>
          <p:cNvSpPr txBox="1"/>
          <p:nvPr/>
        </p:nvSpPr>
        <p:spPr>
          <a:xfrm>
            <a:off x="2337279" y="2817965"/>
            <a:ext cx="87505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ct val="100000"/>
            </a:pPr>
            <a:r>
              <a:rPr lang="en-US" sz="2400" dirty="0">
                <a:latin typeface="Calisto MT"/>
                <a:ea typeface="Arial"/>
                <a:cs typeface="Calisto MT"/>
                <a:sym typeface="Arial"/>
              </a:rPr>
              <a:t>The perspective of the singer is called the </a:t>
            </a:r>
            <a:r>
              <a:rPr lang="en-US" sz="2400" b="1" dirty="0">
                <a:solidFill>
                  <a:srgbClr val="002060"/>
                </a:solidFill>
                <a:latin typeface="Calisto MT"/>
                <a:ea typeface="Lustria"/>
                <a:cs typeface="Calisto MT"/>
                <a:sym typeface="Lustria"/>
              </a:rPr>
              <a:t>point of view .</a:t>
            </a:r>
            <a:endParaRPr lang="en-US" sz="2400" dirty="0">
              <a:latin typeface="Calisto MT"/>
              <a:ea typeface="Lustria"/>
              <a:cs typeface="Calisto MT"/>
              <a:sym typeface="Arial"/>
            </a:endParaRP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68F0DDA-FD81-4FEE-AAB9-5EA0B79EB18F}"/>
              </a:ext>
            </a:extLst>
          </p:cNvPr>
          <p:cNvSpPr/>
          <p:nvPr/>
        </p:nvSpPr>
        <p:spPr>
          <a:xfrm>
            <a:off x="7754033" y="2838265"/>
            <a:ext cx="1864530" cy="43158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C786C62-CB30-402F-A639-231FBBBA9555}"/>
              </a:ext>
            </a:extLst>
          </p:cNvPr>
          <p:cNvSpPr/>
          <p:nvPr/>
        </p:nvSpPr>
        <p:spPr>
          <a:xfrm>
            <a:off x="740780" y="3588153"/>
            <a:ext cx="2951544" cy="30904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36B10E-C00B-4640-9871-29BAB99AB7DF}"/>
              </a:ext>
            </a:extLst>
          </p:cNvPr>
          <p:cNvSpPr txBox="1"/>
          <p:nvPr/>
        </p:nvSpPr>
        <p:spPr>
          <a:xfrm>
            <a:off x="740780" y="3715783"/>
            <a:ext cx="295154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tx2"/>
                </a:solidFill>
                <a:latin typeface="Calisto MT" panose="02040603050505030304" pitchFamily="18" charset="0"/>
              </a:rPr>
              <a:t>First Person</a:t>
            </a:r>
          </a:p>
          <a:p>
            <a:pPr algn="ctr"/>
            <a:endParaRPr lang="en-US" sz="2000" dirty="0">
              <a:latin typeface="Calisto MT" panose="02040603050505030304" pitchFamily="18" charset="0"/>
            </a:endParaRPr>
          </a:p>
          <a:p>
            <a:pPr algn="ctr"/>
            <a:r>
              <a:rPr lang="en-US" sz="2000" dirty="0">
                <a:latin typeface="Calisto MT" panose="02040603050505030304" pitchFamily="18" charset="0"/>
              </a:rPr>
              <a:t>Lyrics express personal sentiments in a state of inward expression.</a:t>
            </a:r>
          </a:p>
          <a:p>
            <a:pPr algn="ctr"/>
            <a:endParaRPr lang="en-US" sz="2000" dirty="0">
              <a:latin typeface="Calisto MT" panose="02040603050505030304" pitchFamily="18" charset="0"/>
            </a:endParaRPr>
          </a:p>
          <a:p>
            <a:pPr algn="ctr"/>
            <a:r>
              <a:rPr lang="en-US" sz="2000" i="1" dirty="0">
                <a:latin typeface="Calisto MT" panose="02040603050505030304" pitchFamily="18" charset="0"/>
              </a:rPr>
              <a:t>Example:</a:t>
            </a:r>
          </a:p>
          <a:p>
            <a:pPr algn="ctr"/>
            <a:r>
              <a:rPr lang="en-US" sz="2000" i="1" dirty="0">
                <a:latin typeface="Calisto MT" panose="02040603050505030304" pitchFamily="18" charset="0"/>
              </a:rPr>
              <a:t>“Man in Black”</a:t>
            </a:r>
          </a:p>
          <a:p>
            <a:endParaRPr lang="en-US" sz="2000" dirty="0">
              <a:latin typeface="Calisto MT" panose="0204060305050503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F10D04D3-1D6B-4BE3-84A8-9011B33E0D7D}"/>
              </a:ext>
            </a:extLst>
          </p:cNvPr>
          <p:cNvSpPr/>
          <p:nvPr/>
        </p:nvSpPr>
        <p:spPr>
          <a:xfrm>
            <a:off x="4620228" y="3602929"/>
            <a:ext cx="2951544" cy="30904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D7B3B92-1557-4F90-892F-106149586F56}"/>
              </a:ext>
            </a:extLst>
          </p:cNvPr>
          <p:cNvSpPr txBox="1"/>
          <p:nvPr/>
        </p:nvSpPr>
        <p:spPr>
          <a:xfrm>
            <a:off x="4620228" y="3730559"/>
            <a:ext cx="29515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tx2"/>
                </a:solidFill>
                <a:latin typeface="Calisto MT" panose="02040603050505030304" pitchFamily="18" charset="0"/>
              </a:rPr>
              <a:t>Second Person</a:t>
            </a:r>
          </a:p>
          <a:p>
            <a:pPr algn="ctr"/>
            <a:endParaRPr lang="en-US" sz="2000" dirty="0">
              <a:latin typeface="Calisto MT" panose="02040603050505030304" pitchFamily="18" charset="0"/>
            </a:endParaRPr>
          </a:p>
          <a:p>
            <a:pPr algn="ctr"/>
            <a:r>
              <a:rPr lang="en-US" sz="2000" dirty="0">
                <a:latin typeface="Calisto MT" panose="02040603050505030304" pitchFamily="18" charset="0"/>
              </a:rPr>
              <a:t>Lyrics address statements to someone else.</a:t>
            </a:r>
          </a:p>
          <a:p>
            <a:pPr algn="ctr"/>
            <a:endParaRPr lang="en-US" sz="2000" dirty="0">
              <a:latin typeface="Calisto MT" panose="02040603050505030304" pitchFamily="18" charset="0"/>
            </a:endParaRPr>
          </a:p>
          <a:p>
            <a:pPr algn="ctr"/>
            <a:r>
              <a:rPr lang="en-US" sz="2000" i="1" dirty="0">
                <a:latin typeface="Calisto MT" panose="02040603050505030304" pitchFamily="18" charset="0"/>
              </a:rPr>
              <a:t>Example:</a:t>
            </a:r>
          </a:p>
          <a:p>
            <a:pPr algn="ctr"/>
            <a:r>
              <a:rPr lang="en-US" sz="2000" i="1" dirty="0">
                <a:latin typeface="Calisto MT" panose="02040603050505030304" pitchFamily="18" charset="0"/>
              </a:rPr>
              <a:t>“Jolene” and</a:t>
            </a:r>
          </a:p>
          <a:p>
            <a:pPr algn="ctr"/>
            <a:r>
              <a:rPr lang="en-US" sz="2000" i="1" dirty="0">
                <a:latin typeface="Calisto MT" panose="02040603050505030304" pitchFamily="18" charset="0"/>
              </a:rPr>
              <a:t>“You Ain’t Woman Enough”</a:t>
            </a:r>
          </a:p>
          <a:p>
            <a:endParaRPr lang="en-US" sz="2000" dirty="0">
              <a:latin typeface="Calisto MT" panose="0204060305050503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89CD32FD-9FFE-41ED-89AF-B8D50D8EFF20}"/>
              </a:ext>
            </a:extLst>
          </p:cNvPr>
          <p:cNvSpPr/>
          <p:nvPr/>
        </p:nvSpPr>
        <p:spPr>
          <a:xfrm>
            <a:off x="8499676" y="3588153"/>
            <a:ext cx="2951544" cy="30904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286F292-6EBA-4DDA-A16E-E52870CDCD0F}"/>
              </a:ext>
            </a:extLst>
          </p:cNvPr>
          <p:cNvSpPr txBox="1"/>
          <p:nvPr/>
        </p:nvSpPr>
        <p:spPr>
          <a:xfrm>
            <a:off x="8499676" y="3715783"/>
            <a:ext cx="295154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tx2"/>
                </a:solidFill>
                <a:latin typeface="Calisto MT" panose="02040603050505030304" pitchFamily="18" charset="0"/>
              </a:rPr>
              <a:t>Third Person</a:t>
            </a:r>
          </a:p>
          <a:p>
            <a:pPr algn="ctr"/>
            <a:endParaRPr lang="en-US" sz="2000" dirty="0">
              <a:latin typeface="Calisto MT" panose="02040603050505030304" pitchFamily="18" charset="0"/>
            </a:endParaRPr>
          </a:p>
          <a:p>
            <a:pPr algn="ctr"/>
            <a:r>
              <a:rPr lang="en-US" sz="2000" dirty="0">
                <a:latin typeface="Calisto MT" panose="02040603050505030304" pitchFamily="18" charset="0"/>
              </a:rPr>
              <a:t>Lyrics are a narrator telling a story.</a:t>
            </a:r>
          </a:p>
          <a:p>
            <a:pPr algn="ctr"/>
            <a:endParaRPr lang="en-US" sz="2000" dirty="0">
              <a:latin typeface="Calisto MT" panose="02040603050505030304" pitchFamily="18" charset="0"/>
            </a:endParaRPr>
          </a:p>
          <a:p>
            <a:pPr algn="ctr"/>
            <a:r>
              <a:rPr lang="en-US" sz="2000" i="1" dirty="0">
                <a:latin typeface="Calisto MT" panose="02040603050505030304" pitchFamily="18" charset="0"/>
              </a:rPr>
              <a:t>Can you think of any examples?</a:t>
            </a:r>
          </a:p>
          <a:p>
            <a:endParaRPr lang="en-US" sz="20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110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2E1760-CB2D-CA41-AE62-8FAFB8107765}"/>
              </a:ext>
            </a:extLst>
          </p:cNvPr>
          <p:cNvSpPr txBox="1"/>
          <p:nvPr/>
        </p:nvSpPr>
        <p:spPr>
          <a:xfrm>
            <a:off x="1765005" y="2115346"/>
            <a:ext cx="9037674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ctr" rtl="0" latinLnBrk="1" hangingPunct="0"/>
            <a:r>
              <a:rPr lang="en-US" sz="3200" b="1" dirty="0">
                <a:solidFill>
                  <a:srgbClr val="002060"/>
                </a:solidFill>
                <a:latin typeface="Calisto MT" panose="02040603050505030304" pitchFamily="18" charset="0"/>
                <a:cs typeface="Engravers MT"/>
                <a:rtl val="0"/>
              </a:rPr>
              <a:t>Reflect on the following in your journal.</a:t>
            </a:r>
            <a:endParaRPr lang="en-US" sz="3200" b="1" dirty="0">
              <a:solidFill>
                <a:srgbClr val="002060"/>
              </a:solidFill>
              <a:latin typeface="Calisto MT" panose="02040603050505030304" pitchFamily="18" charset="0"/>
              <a:ea typeface="Arial Narrow"/>
              <a:cs typeface="Arial Narrow"/>
              <a:sym typeface="Arial Narrow"/>
              <a:rtl val="0"/>
            </a:endParaRPr>
          </a:p>
          <a:p>
            <a:pPr algn="l" rtl="0" latinLnBrk="1" hangingPunct="0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 descr="Free Journal Writing Cliparts, Download Free Journal Writing Cliparts png  images, Free ClipArts on Clipart Library">
            <a:extLst>
              <a:ext uri="{FF2B5EF4-FFF2-40B4-BE49-F238E27FC236}">
                <a16:creationId xmlns:a16="http://schemas.microsoft.com/office/drawing/2014/main" xmlns="" id="{DB789395-C7BE-48E1-933D-47A13C995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7" y="2115346"/>
            <a:ext cx="1282278" cy="124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927B0E0-022A-4F69-872A-7DDF035C58F0}"/>
              </a:ext>
            </a:extLst>
          </p:cNvPr>
          <p:cNvSpPr txBox="1"/>
          <p:nvPr/>
        </p:nvSpPr>
        <p:spPr>
          <a:xfrm>
            <a:off x="2360428" y="2977118"/>
            <a:ext cx="8750595" cy="328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ct val="100000"/>
            </a:pPr>
            <a:r>
              <a:rPr lang="en-US" sz="2400" dirty="0">
                <a:latin typeface="Calisto MT"/>
                <a:ea typeface="Arial"/>
                <a:cs typeface="Calisto MT"/>
                <a:sym typeface="Arial"/>
              </a:rPr>
              <a:t>Think about the songs that you like to listen to. </a:t>
            </a:r>
          </a:p>
          <a:p>
            <a:pPr marL="342900" lvl="0" indent="-342900">
              <a:buSzPct val="100000"/>
              <a:buFont typeface="Arial" panose="020B0604020202020204" pitchFamily="34" charset="0"/>
              <a:buChar char="•"/>
            </a:pPr>
            <a:endParaRPr lang="en-US" sz="2400" dirty="0">
              <a:latin typeface="Calisto MT"/>
              <a:ea typeface="Lustria"/>
              <a:cs typeface="Calisto MT"/>
              <a:sym typeface="Arial"/>
            </a:endParaRPr>
          </a:p>
          <a:p>
            <a:pPr marL="228600" lvl="1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What are the common </a:t>
            </a:r>
            <a:r>
              <a:rPr lang="en-US" sz="2400" b="1" dirty="0">
                <a:solidFill>
                  <a:srgbClr val="002060"/>
                </a:solidFill>
                <a:latin typeface="Calisto MT"/>
                <a:ea typeface="Lustria"/>
                <a:cs typeface="Calisto MT"/>
                <a:sym typeface="Lustria"/>
              </a:rPr>
              <a:t>subjects</a:t>
            </a: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?</a:t>
            </a:r>
          </a:p>
          <a:p>
            <a:pPr marL="228600" lvl="1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What are the common </a:t>
            </a:r>
            <a:r>
              <a:rPr lang="en-US" sz="2400" b="1" dirty="0">
                <a:solidFill>
                  <a:srgbClr val="002060"/>
                </a:solidFill>
                <a:latin typeface="Calisto MT"/>
                <a:ea typeface="Lustria"/>
                <a:cs typeface="Calisto MT"/>
                <a:sym typeface="Lustria"/>
              </a:rPr>
              <a:t>themes</a:t>
            </a: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?</a:t>
            </a:r>
          </a:p>
          <a:p>
            <a:pPr marL="228600" lvl="1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What kinds of </a:t>
            </a:r>
            <a:r>
              <a:rPr lang="en-US" sz="2400" b="1" dirty="0">
                <a:solidFill>
                  <a:srgbClr val="002060"/>
                </a:solidFill>
                <a:latin typeface="Calisto MT"/>
                <a:ea typeface="Lustria"/>
                <a:cs typeface="Calisto MT"/>
                <a:sym typeface="Lustria"/>
              </a:rPr>
              <a:t>themes</a:t>
            </a:r>
            <a:r>
              <a:rPr lang="en-US" sz="2400" dirty="0">
                <a:solidFill>
                  <a:srgbClr val="002060"/>
                </a:solidFill>
                <a:latin typeface="Calisto MT"/>
                <a:ea typeface="Lustria"/>
                <a:cs typeface="Calisto MT"/>
                <a:sym typeface="Lustria"/>
              </a:rPr>
              <a:t> </a:t>
            </a: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would you like to include in your songwriting?</a:t>
            </a:r>
          </a:p>
          <a:p>
            <a:pPr marL="228600" lvl="1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In which </a:t>
            </a:r>
            <a:r>
              <a:rPr lang="en-US" sz="2400" b="1" dirty="0">
                <a:solidFill>
                  <a:srgbClr val="002060"/>
                </a:solidFill>
                <a:latin typeface="Calisto MT"/>
                <a:ea typeface="Lustria"/>
                <a:cs typeface="Calisto MT"/>
                <a:sym typeface="Lustria"/>
              </a:rPr>
              <a:t>point of view </a:t>
            </a: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would you want to express them?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033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2E1760-CB2D-CA41-AE62-8FAFB8107765}"/>
              </a:ext>
            </a:extLst>
          </p:cNvPr>
          <p:cNvSpPr txBox="1"/>
          <p:nvPr/>
        </p:nvSpPr>
        <p:spPr>
          <a:xfrm>
            <a:off x="2869462" y="2027341"/>
            <a:ext cx="6389282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ctr" rtl="0" latinLnBrk="1" hangingPunct="0"/>
            <a:r>
              <a:rPr lang="en-US" sz="3200" dirty="0">
                <a:solidFill>
                  <a:srgbClr val="002060"/>
                </a:solidFill>
                <a:latin typeface="Engravers MT"/>
                <a:cs typeface="Engravers MT"/>
                <a:rtl val="0"/>
              </a:rPr>
              <a:t>Homework</a:t>
            </a:r>
          </a:p>
          <a:p>
            <a:pPr lvl="0" algn="ctr" rtl="0" latinLnBrk="1" hangingPunct="0"/>
            <a:endParaRPr lang="en-US" sz="1200" b="1" dirty="0">
              <a:solidFill>
                <a:srgbClr val="002060"/>
              </a:solidFill>
              <a:latin typeface="Engravers MT"/>
              <a:ea typeface="Arial Narrow"/>
              <a:cs typeface="Arial Narrow"/>
              <a:sym typeface="Arial Narrow"/>
              <a:rtl val="0"/>
            </a:endParaRPr>
          </a:p>
          <a:p>
            <a:pPr lvl="0" algn="ctr" rtl="0" latinLnBrk="1" hangingPunct="0"/>
            <a:r>
              <a:rPr lang="en-US" sz="2800" b="1" dirty="0">
                <a:solidFill>
                  <a:srgbClr val="002060"/>
                </a:solidFill>
                <a:latin typeface="Calisto MT" panose="02040603050505030304" pitchFamily="18" charset="0"/>
                <a:ea typeface="Arial Narrow"/>
                <a:cs typeface="Arial Narrow"/>
                <a:sym typeface="Arial Narrow"/>
                <a:rtl val="0"/>
              </a:rPr>
              <a:t>Journal Entry</a:t>
            </a:r>
          </a:p>
          <a:p>
            <a:pPr algn="l" rtl="0" latinLnBrk="1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17484E1-0CFE-44B0-9695-A45FB67D0683}"/>
              </a:ext>
            </a:extLst>
          </p:cNvPr>
          <p:cNvSpPr txBox="1"/>
          <p:nvPr/>
        </p:nvSpPr>
        <p:spPr>
          <a:xfrm>
            <a:off x="1562987" y="3366443"/>
            <a:ext cx="937791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SzPct val="100000"/>
              <a:buAutoNum type="arabicPeriod"/>
            </a:pPr>
            <a:r>
              <a:rPr lang="en-US" sz="2200" dirty="0">
                <a:latin typeface="Calisto MT"/>
                <a:ea typeface="Lustria"/>
                <a:cs typeface="Calisto MT"/>
                <a:sym typeface="Arial"/>
              </a:rPr>
              <a:t>Listen to one of your favorite songs. Write one to three sentences about how the songwriter communicates the </a:t>
            </a:r>
            <a:r>
              <a:rPr lang="en-US" sz="2200" b="1" dirty="0">
                <a:solidFill>
                  <a:srgbClr val="002060"/>
                </a:solidFill>
                <a:latin typeface="Calisto MT"/>
                <a:ea typeface="Lustria"/>
                <a:cs typeface="Calisto MT"/>
                <a:sym typeface="Arial"/>
              </a:rPr>
              <a:t>subject</a:t>
            </a:r>
            <a:r>
              <a:rPr lang="en-US" sz="2200" dirty="0">
                <a:latin typeface="Calisto MT"/>
                <a:ea typeface="Lustria"/>
                <a:cs typeface="Calisto MT"/>
                <a:sym typeface="Arial"/>
              </a:rPr>
              <a:t>. </a:t>
            </a:r>
          </a:p>
          <a:p>
            <a:pPr marL="457200" lvl="0" indent="-457200">
              <a:buSzPct val="100000"/>
              <a:buAutoNum type="arabicPeriod"/>
            </a:pPr>
            <a:endParaRPr lang="en-US" sz="1200" dirty="0">
              <a:latin typeface="Calisto MT"/>
              <a:ea typeface="Lustria"/>
              <a:cs typeface="Calisto MT"/>
              <a:sym typeface="Arial"/>
            </a:endParaRPr>
          </a:p>
          <a:p>
            <a:pPr marL="457200" lvl="0" indent="-457200">
              <a:buSzPct val="100000"/>
              <a:buAutoNum type="arabicPeriod"/>
            </a:pPr>
            <a:r>
              <a:rPr lang="en-US" sz="2200" dirty="0">
                <a:latin typeface="Calisto MT"/>
                <a:ea typeface="Lustria"/>
                <a:cs typeface="Calisto MT"/>
                <a:sym typeface="Arial"/>
              </a:rPr>
              <a:t>Pick one of these two prompts:</a:t>
            </a:r>
          </a:p>
          <a:p>
            <a:pPr marL="914400" lvl="1" indent="-457200">
              <a:buSzPct val="100000"/>
              <a:buFont typeface="Arial" panose="020B0604020202020204" pitchFamily="34" charset="0"/>
              <a:buChar char="•"/>
            </a:pPr>
            <a:endParaRPr lang="en-US" sz="1200" dirty="0">
              <a:latin typeface="Calisto MT"/>
              <a:ea typeface="Lustria"/>
              <a:cs typeface="Calisto MT"/>
              <a:sym typeface="Arial"/>
            </a:endParaRPr>
          </a:p>
          <a:p>
            <a:pPr marL="914400" lvl="1" indent="-457200"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Calisto MT"/>
                <a:ea typeface="Lustria"/>
                <a:cs typeface="Calisto MT"/>
                <a:sym typeface="Lustria"/>
              </a:rPr>
              <a:t>Review your previous writings and select a </a:t>
            </a:r>
            <a:r>
              <a:rPr lang="en-US" sz="2200" b="1" dirty="0">
                <a:solidFill>
                  <a:srgbClr val="002060"/>
                </a:solidFill>
                <a:latin typeface="Calisto MT"/>
                <a:ea typeface="Lustria"/>
                <a:cs typeface="Calisto MT"/>
                <a:sym typeface="Lustria"/>
              </a:rPr>
              <a:t>subject</a:t>
            </a:r>
            <a:r>
              <a:rPr lang="en-US" sz="2200" dirty="0">
                <a:solidFill>
                  <a:srgbClr val="002060"/>
                </a:solidFill>
                <a:latin typeface="Calisto MT"/>
                <a:ea typeface="Lustria"/>
                <a:cs typeface="Calisto MT"/>
                <a:sym typeface="Lustria"/>
              </a:rPr>
              <a:t> </a:t>
            </a:r>
            <a:r>
              <a:rPr lang="en-US" sz="2200" dirty="0">
                <a:latin typeface="Calisto MT"/>
                <a:ea typeface="Lustria"/>
                <a:cs typeface="Calisto MT"/>
                <a:sym typeface="Lustria"/>
              </a:rPr>
              <a:t>to write more about. The writing does not have to be in the form of a song. Include a </a:t>
            </a:r>
            <a:r>
              <a:rPr lang="en-US" sz="2200" b="1" dirty="0">
                <a:solidFill>
                  <a:srgbClr val="002060"/>
                </a:solidFill>
                <a:latin typeface="Calisto MT"/>
                <a:ea typeface="Lustria"/>
                <a:cs typeface="Calisto MT"/>
                <a:sym typeface="Lustria"/>
              </a:rPr>
              <a:t>title</a:t>
            </a:r>
            <a:r>
              <a:rPr lang="en-US" sz="2200" dirty="0">
                <a:solidFill>
                  <a:srgbClr val="002060"/>
                </a:solidFill>
                <a:latin typeface="Calisto MT"/>
                <a:ea typeface="Lustria"/>
                <a:cs typeface="Calisto MT"/>
                <a:sym typeface="Lustria"/>
              </a:rPr>
              <a:t> </a:t>
            </a:r>
            <a:r>
              <a:rPr lang="en-US" sz="2200" dirty="0">
                <a:latin typeface="Calisto MT"/>
                <a:ea typeface="Lustria"/>
                <a:cs typeface="Calisto MT"/>
                <a:sym typeface="Lustria"/>
              </a:rPr>
              <a:t>that reflects the </a:t>
            </a:r>
            <a:r>
              <a:rPr lang="en-US" sz="2200" b="1" dirty="0">
                <a:solidFill>
                  <a:srgbClr val="002060"/>
                </a:solidFill>
                <a:latin typeface="Calisto MT"/>
                <a:ea typeface="Lustria"/>
                <a:cs typeface="Calisto MT"/>
                <a:sym typeface="Lustria"/>
              </a:rPr>
              <a:t>subject</a:t>
            </a:r>
            <a:r>
              <a:rPr lang="en-US" sz="2200" dirty="0">
                <a:solidFill>
                  <a:srgbClr val="002060"/>
                </a:solidFill>
                <a:latin typeface="Calisto MT"/>
                <a:ea typeface="Lustria"/>
                <a:cs typeface="Calisto MT"/>
                <a:sym typeface="Lustria"/>
              </a:rPr>
              <a:t> </a:t>
            </a:r>
            <a:r>
              <a:rPr lang="en-US" sz="2200" dirty="0">
                <a:latin typeface="Calisto MT"/>
                <a:ea typeface="Lustria"/>
                <a:cs typeface="Calisto MT"/>
                <a:sym typeface="Lustria"/>
              </a:rPr>
              <a:t>of whatever you write. </a:t>
            </a:r>
          </a:p>
          <a:p>
            <a:pPr marL="914400" lvl="1" indent="-457200">
              <a:buSzPct val="100000"/>
              <a:buFont typeface="Arial" panose="020B0604020202020204" pitchFamily="34" charset="0"/>
              <a:buChar char="•"/>
            </a:pPr>
            <a:endParaRPr lang="en-US" sz="1200" dirty="0">
              <a:latin typeface="Calisto MT"/>
              <a:ea typeface="Lustria"/>
              <a:cs typeface="Calisto MT"/>
              <a:sym typeface="Lustria"/>
            </a:endParaRPr>
          </a:p>
          <a:p>
            <a:pPr marL="914400" lvl="1" indent="-457200"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Calisto MT"/>
                <a:ea typeface="Lustria"/>
                <a:cs typeface="Calisto MT"/>
                <a:sym typeface="Lustria"/>
              </a:rPr>
              <a:t>Pick a song that has a strong </a:t>
            </a:r>
            <a:r>
              <a:rPr lang="en-US" sz="2200" b="1" dirty="0">
                <a:solidFill>
                  <a:srgbClr val="002060"/>
                </a:solidFill>
                <a:latin typeface="Calisto MT"/>
                <a:ea typeface="Lustria"/>
                <a:cs typeface="Calisto MT"/>
                <a:sym typeface="Lustria"/>
              </a:rPr>
              <a:t>message</a:t>
            </a:r>
            <a:r>
              <a:rPr lang="en-US" sz="2200" dirty="0">
                <a:solidFill>
                  <a:srgbClr val="002060"/>
                </a:solidFill>
                <a:latin typeface="Calisto MT"/>
                <a:ea typeface="Lustria"/>
                <a:cs typeface="Calisto MT"/>
                <a:sym typeface="Lustria"/>
              </a:rPr>
              <a:t> </a:t>
            </a:r>
            <a:r>
              <a:rPr lang="en-US" sz="2200" dirty="0">
                <a:latin typeface="Calisto MT"/>
                <a:ea typeface="Lustria"/>
                <a:cs typeface="Calisto MT"/>
                <a:sym typeface="Lustria"/>
              </a:rPr>
              <a:t>and write a song with an opposing </a:t>
            </a:r>
            <a:r>
              <a:rPr lang="en-US" sz="2200" b="1" dirty="0">
                <a:solidFill>
                  <a:srgbClr val="002060"/>
                </a:solidFill>
                <a:latin typeface="Calisto MT"/>
                <a:ea typeface="Lustria"/>
                <a:cs typeface="Calisto MT"/>
                <a:sym typeface="Lustria"/>
              </a:rPr>
              <a:t>message</a:t>
            </a:r>
            <a:r>
              <a:rPr lang="en-US" sz="2200" dirty="0">
                <a:latin typeface="Calisto MT"/>
                <a:ea typeface="Lustria"/>
                <a:cs typeface="Calisto MT"/>
                <a:sym typeface="Lustria"/>
              </a:rPr>
              <a:t>.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F92928C-4AF6-4017-8CE2-27940D72FDA1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49" y="2079923"/>
            <a:ext cx="1293172" cy="123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6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4"/>
          <p:cNvSpPr/>
          <p:nvPr/>
        </p:nvSpPr>
        <p:spPr>
          <a:xfrm>
            <a:off x="4169863" y="1966192"/>
            <a:ext cx="3926714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300" b="1">
                <a:solidFill>
                  <a:srgbClr val="C0000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0" dirty="0">
                <a:solidFill>
                  <a:srgbClr val="002060"/>
                </a:solidFill>
                <a:latin typeface="Engravers MT"/>
                <a:cs typeface="Engravers MT"/>
              </a:rPr>
              <a:t>FREE</a:t>
            </a:r>
            <a:r>
              <a:rPr sz="4800" b="0" dirty="0">
                <a:solidFill>
                  <a:srgbClr val="002060"/>
                </a:solidFill>
                <a:latin typeface="Engravers MT"/>
                <a:cs typeface="Engravers MT"/>
              </a:rPr>
              <a:t> </a:t>
            </a:r>
            <a:r>
              <a:rPr sz="3600" b="0" dirty="0">
                <a:solidFill>
                  <a:srgbClr val="002060"/>
                </a:solidFill>
                <a:latin typeface="Engravers MT"/>
                <a:cs typeface="Engravers MT"/>
              </a:rPr>
              <a:t>WRITE</a:t>
            </a:r>
          </a:p>
        </p:txBody>
      </p:sp>
      <p:sp>
        <p:nvSpPr>
          <p:cNvPr id="5" name="Rectangle 4"/>
          <p:cNvSpPr/>
          <p:nvPr/>
        </p:nvSpPr>
        <p:spPr>
          <a:xfrm>
            <a:off x="2498967" y="3083853"/>
            <a:ext cx="86659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>
                <a:solidFill>
                  <a:srgbClr val="00B050"/>
                </a:solidFill>
                <a:latin typeface="Calisto MT"/>
                <a:ea typeface="Lustria"/>
                <a:cs typeface="Calisto MT"/>
                <a:sym typeface="Lustria"/>
              </a:rPr>
              <a:t>Do</a:t>
            </a:r>
            <a:r>
              <a:rPr lang="en-US" sz="2400" dirty="0">
                <a:solidFill>
                  <a:sysClr val="windowText" lastClr="000000"/>
                </a:solidFill>
                <a:latin typeface="Calisto MT"/>
                <a:ea typeface="Lustria"/>
                <a:cs typeface="Calisto MT"/>
                <a:sym typeface="Lustria"/>
              </a:rPr>
              <a:t>: Write about anything on your mind.</a:t>
            </a:r>
          </a:p>
          <a:p>
            <a:pPr algn="l">
              <a:defRPr/>
            </a:pPr>
            <a:endParaRPr lang="en-US" sz="2400" dirty="0">
              <a:solidFill>
                <a:sysClr val="windowText" lastClr="000000"/>
              </a:solidFill>
              <a:latin typeface="Calisto MT"/>
              <a:ea typeface="Lustria"/>
              <a:cs typeface="Calisto MT"/>
              <a:sym typeface="Lustria"/>
            </a:endParaRPr>
          </a:p>
          <a:p>
            <a:pPr algn="l">
              <a:defRPr/>
            </a:pPr>
            <a:r>
              <a:rPr lang="en-US" sz="2400" b="1" dirty="0">
                <a:solidFill>
                  <a:srgbClr val="00B050"/>
                </a:solidFill>
                <a:latin typeface="Calisto MT"/>
                <a:ea typeface="Lustria"/>
                <a:cs typeface="Calisto MT"/>
                <a:sym typeface="Lustria"/>
              </a:rPr>
              <a:t>Do</a:t>
            </a:r>
            <a:r>
              <a:rPr lang="en-US" sz="2400" dirty="0">
                <a:solidFill>
                  <a:sysClr val="windowText" lastClr="000000"/>
                </a:solidFill>
                <a:latin typeface="Calisto MT"/>
                <a:ea typeface="Lustria"/>
                <a:cs typeface="Calisto MT"/>
                <a:sym typeface="Lustria"/>
              </a:rPr>
              <a:t>: Focus on writing for the entire five minutes.</a:t>
            </a:r>
          </a:p>
          <a:p>
            <a:pPr algn="l">
              <a:defRPr/>
            </a:pPr>
            <a:endParaRPr lang="en-US" sz="2400" dirty="0">
              <a:solidFill>
                <a:sysClr val="windowText" lastClr="000000"/>
              </a:solidFill>
              <a:latin typeface="Calisto MT"/>
              <a:ea typeface="Lustria"/>
              <a:cs typeface="Calisto MT"/>
              <a:sym typeface="Lustria"/>
            </a:endParaRPr>
          </a:p>
          <a:p>
            <a:pPr algn="l">
              <a:defRPr/>
            </a:pPr>
            <a:r>
              <a:rPr lang="en-US" sz="2400" b="1" dirty="0">
                <a:solidFill>
                  <a:srgbClr val="00B050"/>
                </a:solidFill>
                <a:latin typeface="Calisto MT"/>
                <a:ea typeface="Lustria"/>
                <a:cs typeface="Calisto MT"/>
                <a:sym typeface="Lustria"/>
              </a:rPr>
              <a:t>Do</a:t>
            </a:r>
            <a:r>
              <a:rPr lang="en-US" sz="2400" dirty="0">
                <a:solidFill>
                  <a:sysClr val="windowText" lastClr="000000"/>
                </a:solidFill>
                <a:latin typeface="Calisto MT"/>
                <a:ea typeface="Lustria"/>
                <a:cs typeface="Calisto MT"/>
                <a:sym typeface="Lustria"/>
              </a:rPr>
              <a:t>: Keep your pen or pencil moving for the whole five minutes.</a:t>
            </a:r>
          </a:p>
          <a:p>
            <a:pPr algn="l">
              <a:defRPr/>
            </a:pPr>
            <a:endParaRPr lang="en-US" sz="2400" dirty="0">
              <a:solidFill>
                <a:sysClr val="windowText" lastClr="000000"/>
              </a:solidFill>
              <a:latin typeface="Calisto MT"/>
              <a:ea typeface="Lustria"/>
              <a:cs typeface="Calisto MT"/>
              <a:sym typeface="Lustria"/>
            </a:endParaRPr>
          </a:p>
          <a:p>
            <a:pPr algn="l">
              <a:defRPr/>
            </a:pPr>
            <a:r>
              <a:rPr lang="en-US" sz="2400" b="1" dirty="0">
                <a:solidFill>
                  <a:srgbClr val="FF0000"/>
                </a:solidFill>
                <a:latin typeface="Calisto MT"/>
                <a:ea typeface="Lustria"/>
                <a:cs typeface="Calisto MT"/>
                <a:sym typeface="Lustria"/>
              </a:rPr>
              <a:t>Don’t</a:t>
            </a:r>
            <a:r>
              <a:rPr lang="en-US" sz="2400" dirty="0">
                <a:solidFill>
                  <a:sysClr val="windowText" lastClr="000000"/>
                </a:solidFill>
                <a:latin typeface="Calisto MT"/>
                <a:ea typeface="Lustria"/>
                <a:cs typeface="Calisto MT"/>
                <a:sym typeface="Lustria"/>
              </a:rPr>
              <a:t>: Worry about conventions like spelling or punctuation.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6" descr="Free Journal Writing Cliparts, Download Free Journal Writing Cliparts png  images, Free ClipArts on Clipart Library">
            <a:extLst>
              <a:ext uri="{FF2B5EF4-FFF2-40B4-BE49-F238E27FC236}">
                <a16:creationId xmlns:a16="http://schemas.microsoft.com/office/drawing/2014/main" xmlns="" id="{E44A4BD3-51A9-4C7D-A0C3-41F776268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34" y="2175284"/>
            <a:ext cx="1282278" cy="124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764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3"/>
          <p:cNvSpPr/>
          <p:nvPr/>
        </p:nvSpPr>
        <p:spPr>
          <a:xfrm>
            <a:off x="1992702" y="2231561"/>
            <a:ext cx="8102511" cy="5776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algn="ctr"/>
            <a:r>
              <a:rPr sz="3600" dirty="0">
                <a:solidFill>
                  <a:srgbClr val="002060"/>
                </a:solidFill>
                <a:latin typeface="Engravers MT"/>
                <a:ea typeface="Engravers MT"/>
                <a:cs typeface="Engravers MT"/>
                <a:sym typeface="Engravers MT"/>
              </a:rPr>
              <a:t>BRAINSTORM </a:t>
            </a:r>
          </a:p>
          <a:p>
            <a:pPr algn="ctr"/>
            <a:endParaRPr lang="en-US"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algn="ctr"/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A popular song is one that has been heard by millions of people on the radio, Internet or television.</a:t>
            </a:r>
          </a:p>
          <a:p>
            <a:pPr algn="ctr"/>
            <a:endParaRPr lang="en-US"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algn="ctr"/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In your journal, write down the </a:t>
            </a:r>
            <a:r>
              <a:rPr sz="2400" b="1" dirty="0">
                <a:latin typeface="Calisto MT"/>
                <a:ea typeface="Calisto MT"/>
                <a:cs typeface="Calisto MT"/>
                <a:sym typeface="Calisto MT"/>
              </a:rPr>
              <a:t>titles of as many popular songs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 as you can think of in one minute.</a:t>
            </a:r>
          </a:p>
          <a:p>
            <a:pPr algn="ctr"/>
            <a:endParaRPr lang="en-US"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algn="ctr"/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listo MT"/>
                <a:ea typeface="Calisto MT"/>
                <a:cs typeface="Calisto MT"/>
                <a:sym typeface="Calisto MT"/>
              </a:rPr>
              <a:t>Ready</a:t>
            </a: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…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listo MT"/>
                <a:ea typeface="Calisto MT"/>
                <a:cs typeface="Calisto MT"/>
                <a:sym typeface="Calisto MT"/>
              </a:rPr>
              <a:t>set</a:t>
            </a: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… </a:t>
            </a:r>
            <a:r>
              <a:rPr lang="en-US" sz="2400" b="1" dirty="0">
                <a:solidFill>
                  <a:srgbClr val="00B050"/>
                </a:solidFill>
                <a:latin typeface="Calisto MT"/>
                <a:ea typeface="Calisto MT"/>
                <a:cs typeface="Calisto MT"/>
                <a:sym typeface="Calisto MT"/>
              </a:rPr>
              <a:t>GO</a:t>
            </a: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!</a:t>
            </a:r>
          </a:p>
          <a:p>
            <a:pPr algn="ctr"/>
            <a:endParaRPr sz="2800" dirty="0">
              <a:latin typeface="Calisto MT"/>
              <a:ea typeface="Calisto MT"/>
              <a:cs typeface="Calisto MT"/>
              <a:sym typeface="Calisto MT"/>
            </a:endParaRPr>
          </a:p>
        </p:txBody>
      </p:sp>
      <p:pic>
        <p:nvPicPr>
          <p:cNvPr id="6" name="Picture 5" descr="Free Journal Writing Cliparts, Download Free Journal Writing Cliparts png  images, Free ClipArts on Clipart Library">
            <a:extLst>
              <a:ext uri="{FF2B5EF4-FFF2-40B4-BE49-F238E27FC236}">
                <a16:creationId xmlns:a16="http://schemas.microsoft.com/office/drawing/2014/main" xmlns="" id="{2CF343C6-22BF-479D-B089-AE36E28B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3" y="2133889"/>
            <a:ext cx="1282278" cy="124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719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66">
            <a:extLst>
              <a:ext uri="{FF2B5EF4-FFF2-40B4-BE49-F238E27FC236}">
                <a16:creationId xmlns:a16="http://schemas.microsoft.com/office/drawing/2014/main" xmlns="" id="{B58C84EE-8745-41DD-9711-5347A225653B}"/>
              </a:ext>
            </a:extLst>
          </p:cNvPr>
          <p:cNvSpPr/>
          <p:nvPr/>
        </p:nvSpPr>
        <p:spPr>
          <a:xfrm>
            <a:off x="2083296" y="2473061"/>
            <a:ext cx="8574358" cy="3354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l">
              <a:lnSpc>
                <a:spcPct val="100000"/>
              </a:lnSpc>
            </a:pPr>
            <a:endParaRPr sz="2500" dirty="0">
              <a:solidFill>
                <a:srgbClr val="234D1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>
              <a:lnSpc>
                <a:spcPct val="100000"/>
              </a:lnSpc>
            </a:pPr>
            <a:endParaRPr sz="2500" dirty="0">
              <a:latin typeface="Calisto MT"/>
              <a:ea typeface="Arial"/>
              <a:cs typeface="Calisto MT"/>
              <a:sym typeface="Arial"/>
            </a:endParaRPr>
          </a:p>
          <a:p>
            <a:pPr lvl="0" algn="l">
              <a:lnSpc>
                <a:spcPct val="100000"/>
              </a:lnSpc>
            </a:pPr>
            <a:r>
              <a:rPr sz="2800" dirty="0">
                <a:latin typeface="Calisto MT"/>
                <a:ea typeface="Arial"/>
                <a:cs typeface="Calisto MT"/>
                <a:sym typeface="Arial"/>
              </a:rPr>
              <a:t>A song’s</a:t>
            </a:r>
            <a:r>
              <a:rPr sz="2800" dirty="0">
                <a:solidFill>
                  <a:srgbClr val="FFC000"/>
                </a:solidFill>
                <a:latin typeface="Calisto MT"/>
                <a:ea typeface="Arial"/>
                <a:cs typeface="Calisto MT"/>
                <a:sym typeface="Arial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Calisto MT"/>
                <a:ea typeface="Arial"/>
                <a:cs typeface="Calisto MT"/>
                <a:sym typeface="Arial"/>
              </a:rPr>
              <a:t>subject</a:t>
            </a:r>
            <a:r>
              <a:rPr sz="2800" dirty="0">
                <a:solidFill>
                  <a:srgbClr val="002060"/>
                </a:solidFill>
                <a:latin typeface="Calisto MT"/>
                <a:ea typeface="Arial"/>
                <a:cs typeface="Calisto MT"/>
                <a:sym typeface="Arial"/>
              </a:rPr>
              <a:t> </a:t>
            </a:r>
            <a:r>
              <a:rPr sz="2800" dirty="0">
                <a:latin typeface="Calisto MT"/>
                <a:ea typeface="Arial"/>
                <a:cs typeface="Calisto MT"/>
                <a:sym typeface="Arial"/>
              </a:rPr>
              <a:t>is </a:t>
            </a:r>
            <a:r>
              <a:rPr lang="en-US" sz="2800" dirty="0">
                <a:latin typeface="Calisto MT"/>
                <a:ea typeface="Arial"/>
                <a:cs typeface="Calisto MT"/>
                <a:sym typeface="Arial"/>
              </a:rPr>
              <a:t>the main topic</a:t>
            </a:r>
            <a:r>
              <a:rPr sz="2800" dirty="0">
                <a:latin typeface="Calisto MT"/>
                <a:ea typeface="Arial"/>
                <a:cs typeface="Calisto MT"/>
                <a:sym typeface="Arial"/>
              </a:rPr>
              <a:t>. </a:t>
            </a:r>
          </a:p>
          <a:p>
            <a:pPr lvl="0" algn="l">
              <a:lnSpc>
                <a:spcPct val="100000"/>
              </a:lnSpc>
            </a:pPr>
            <a:endParaRPr sz="2800" dirty="0">
              <a:latin typeface="Calisto MT"/>
              <a:ea typeface="Arial"/>
              <a:cs typeface="Calisto MT"/>
              <a:sym typeface="Arial"/>
            </a:endParaRPr>
          </a:p>
          <a:p>
            <a:pPr lvl="0" algn="l">
              <a:lnSpc>
                <a:spcPct val="100000"/>
              </a:lnSpc>
            </a:pPr>
            <a:r>
              <a:rPr lang="en-US" sz="2800" dirty="0">
                <a:latin typeface="Calisto MT"/>
                <a:ea typeface="Arial"/>
                <a:cs typeface="Calisto MT"/>
                <a:sym typeface="Arial"/>
              </a:rPr>
              <a:t>A song’s</a:t>
            </a:r>
            <a:r>
              <a:rPr sz="2800" dirty="0">
                <a:latin typeface="Calisto MT"/>
                <a:ea typeface="Arial"/>
                <a:cs typeface="Calisto MT"/>
                <a:sym typeface="Arial"/>
              </a:rPr>
              <a:t> </a:t>
            </a:r>
            <a:r>
              <a:rPr sz="2800" b="1" dirty="0">
                <a:solidFill>
                  <a:srgbClr val="002060"/>
                </a:solidFill>
                <a:latin typeface="Calisto MT"/>
                <a:ea typeface="Arial"/>
                <a:cs typeface="Calisto MT"/>
                <a:sym typeface="Arial"/>
              </a:rPr>
              <a:t>theme</a:t>
            </a:r>
            <a:r>
              <a:rPr sz="2800" dirty="0">
                <a:solidFill>
                  <a:srgbClr val="002060"/>
                </a:solidFill>
                <a:latin typeface="Calisto MT"/>
                <a:ea typeface="Arial"/>
                <a:cs typeface="Calisto MT"/>
                <a:sym typeface="Arial"/>
              </a:rPr>
              <a:t> </a:t>
            </a:r>
            <a:r>
              <a:rPr sz="2800" dirty="0">
                <a:latin typeface="Calisto MT"/>
                <a:ea typeface="Arial"/>
                <a:cs typeface="Calisto MT"/>
                <a:sym typeface="Arial"/>
              </a:rPr>
              <a:t>is </a:t>
            </a:r>
            <a:r>
              <a:rPr lang="en-US" sz="2800" dirty="0">
                <a:latin typeface="Calisto MT"/>
                <a:ea typeface="Arial"/>
                <a:cs typeface="Calisto MT"/>
                <a:sym typeface="Arial"/>
              </a:rPr>
              <a:t>the message the songwriter is trying to communicate about the subject</a:t>
            </a:r>
            <a:r>
              <a:rPr sz="2800" dirty="0">
                <a:latin typeface="Calisto MT"/>
                <a:ea typeface="Arial"/>
                <a:cs typeface="Calisto MT"/>
                <a:sym typeface="Arial"/>
              </a:rPr>
              <a:t>.</a:t>
            </a:r>
            <a:endParaRPr sz="2800" dirty="0">
              <a:latin typeface="Calisto MT"/>
              <a:ea typeface="Lustria"/>
              <a:cs typeface="Calisto MT"/>
              <a:sym typeface="Lustria"/>
            </a:endParaRPr>
          </a:p>
          <a:p>
            <a:pPr lvl="0" algn="l">
              <a:lnSpc>
                <a:spcPct val="100000"/>
              </a:lnSpc>
            </a:pPr>
            <a:endParaRPr sz="2500" dirty="0">
              <a:latin typeface="Lustria"/>
              <a:ea typeface="Lustria"/>
              <a:cs typeface="Lustria"/>
              <a:sym typeface="Lustria"/>
            </a:endParaRPr>
          </a:p>
          <a:p>
            <a:pPr lvl="0" algn="l">
              <a:lnSpc>
                <a:spcPct val="100000"/>
              </a:lnSpc>
            </a:pPr>
            <a:endParaRPr sz="2500" dirty="0"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7D9B2B5-0996-4500-9C1E-D1C5776314F0}"/>
              </a:ext>
            </a:extLst>
          </p:cNvPr>
          <p:cNvSpPr/>
          <p:nvPr/>
        </p:nvSpPr>
        <p:spPr>
          <a:xfrm>
            <a:off x="3458887" y="3315178"/>
            <a:ext cx="1168870" cy="426605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C20CB75-77EC-4904-AA3D-13EC30423DE9}"/>
              </a:ext>
            </a:extLst>
          </p:cNvPr>
          <p:cNvSpPr/>
          <p:nvPr/>
        </p:nvSpPr>
        <p:spPr>
          <a:xfrm>
            <a:off x="3458886" y="4150443"/>
            <a:ext cx="1032218" cy="42660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AF618FF-7292-48A5-A83D-C9BD113AE523}"/>
              </a:ext>
            </a:extLst>
          </p:cNvPr>
          <p:cNvSpPr txBox="1"/>
          <p:nvPr/>
        </p:nvSpPr>
        <p:spPr>
          <a:xfrm>
            <a:off x="2910884" y="2192589"/>
            <a:ext cx="6389282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ctr" rtl="0" latinLnBrk="1" hangingPunct="0"/>
            <a:r>
              <a:rPr lang="en-US" sz="3600" dirty="0">
                <a:solidFill>
                  <a:srgbClr val="002060"/>
                </a:solidFill>
                <a:latin typeface="Engravers MT"/>
                <a:cs typeface="Engravers MT"/>
                <a:rtl val="0"/>
              </a:rPr>
              <a:t>activity</a:t>
            </a:r>
            <a:r>
              <a:rPr lang="en-US" sz="1200" dirty="0">
                <a:solidFill>
                  <a:srgbClr val="002060"/>
                </a:solidFill>
                <a:latin typeface="Engravers MT"/>
                <a:cs typeface="Engravers MT"/>
                <a:rtl val="0"/>
              </a:rPr>
              <a:t> </a:t>
            </a:r>
            <a:endParaRPr lang="en-US" b="1" dirty="0">
              <a:solidFill>
                <a:srgbClr val="002060"/>
              </a:solidFill>
              <a:latin typeface="Arial Narrow"/>
              <a:ea typeface="Arial Narrow"/>
              <a:cs typeface="Arial Narrow"/>
              <a:sym typeface="Arial Narrow"/>
              <a:rtl val="0"/>
            </a:endParaRPr>
          </a:p>
          <a:p>
            <a:pPr algn="l" rtl="0" latinLnBrk="1" hangingPunct="0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79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17B437-EF3A-1D4F-8E08-C9437D854333}"/>
              </a:ext>
            </a:extLst>
          </p:cNvPr>
          <p:cNvSpPr txBox="1"/>
          <p:nvPr/>
        </p:nvSpPr>
        <p:spPr>
          <a:xfrm>
            <a:off x="2901359" y="2059239"/>
            <a:ext cx="6389282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ctr" rtl="0" latinLnBrk="1" hangingPunct="0"/>
            <a:r>
              <a:rPr lang="en-US" sz="3600" dirty="0">
                <a:solidFill>
                  <a:srgbClr val="002060"/>
                </a:solidFill>
                <a:latin typeface="Engravers MT"/>
                <a:cs typeface="Engravers MT"/>
                <a:rtl val="0"/>
              </a:rPr>
              <a:t>LISTEN</a:t>
            </a:r>
            <a:r>
              <a:rPr lang="en-US" sz="1200" dirty="0">
                <a:solidFill>
                  <a:srgbClr val="002060"/>
                </a:solidFill>
                <a:latin typeface="Engravers MT"/>
                <a:cs typeface="Engravers MT"/>
                <a:rtl val="0"/>
              </a:rPr>
              <a:t> </a:t>
            </a:r>
            <a:endParaRPr lang="en-US" b="1" dirty="0">
              <a:solidFill>
                <a:srgbClr val="002060"/>
              </a:solidFill>
              <a:latin typeface="Arial Narrow"/>
              <a:ea typeface="Arial Narrow"/>
              <a:cs typeface="Arial Narrow"/>
              <a:sym typeface="Arial Narrow"/>
              <a:rtl val="0"/>
            </a:endParaRPr>
          </a:p>
          <a:p>
            <a:pPr algn="l" rtl="0" latinLnBrk="1" hangingPunct="0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http://www.tunesmate.com/blog/wp-content/uploads/2010/01/cash450.jpg">
            <a:hlinkClick r:id="rId3"/>
            <a:extLst>
              <a:ext uri="{FF2B5EF4-FFF2-40B4-BE49-F238E27FC236}">
                <a16:creationId xmlns:a16="http://schemas.microsoft.com/office/drawing/2014/main" xmlns="" id="{A606A306-7155-3F4B-8E24-AFBAE0F34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5623" y="3037176"/>
            <a:ext cx="5112989" cy="336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65">
            <a:extLst>
              <a:ext uri="{FF2B5EF4-FFF2-40B4-BE49-F238E27FC236}">
                <a16:creationId xmlns:a16="http://schemas.microsoft.com/office/drawing/2014/main" xmlns="" id="{7292CE87-160A-CD48-8C9E-B98BBC199AFB}"/>
              </a:ext>
            </a:extLst>
          </p:cNvPr>
          <p:cNvSpPr/>
          <p:nvPr/>
        </p:nvSpPr>
        <p:spPr>
          <a:xfrm>
            <a:off x="2322941" y="2893377"/>
            <a:ext cx="263309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>
              <a:lnSpc>
                <a:spcPct val="100000"/>
              </a:lnSpc>
              <a:defRPr sz="3300" b="1">
                <a:solidFill>
                  <a:srgbClr val="234D1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002060"/>
                </a:solidFill>
                <a:latin typeface="Calisto MT" panose="02040603050505030304" pitchFamily="18" charset="0"/>
              </a:rPr>
              <a:t>“Man in Black”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943CAFC-D1AD-0747-A9D2-154305FD8EE3}"/>
              </a:ext>
            </a:extLst>
          </p:cNvPr>
          <p:cNvSpPr txBox="1"/>
          <p:nvPr/>
        </p:nvSpPr>
        <p:spPr>
          <a:xfrm>
            <a:off x="1443993" y="3221288"/>
            <a:ext cx="4390984" cy="4572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200" tIns="457200" rIns="457200" bIns="457200" numCol="1" spcCol="38100" rtlCol="0" anchor="t">
            <a:noAutofit/>
          </a:bodyPr>
          <a:lstStyle/>
          <a:p>
            <a:pPr marL="0" marR="0" indent="0" algn="ctr" defTabSz="914400" rtl="0" fontAlgn="auto" latinLnBrk="1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spc="0" normalizeH="0" baseline="0" dirty="0">
                <a:ln>
                  <a:noFill/>
                </a:ln>
                <a:effectLst/>
                <a:uFillTx/>
                <a:latin typeface="Calisto MT" panose="02040603050505030304" pitchFamily="18" charset="0"/>
                <a:sym typeface="Calibri"/>
              </a:rPr>
              <a:t>Written and performed by Johnny Cash</a:t>
            </a:r>
          </a:p>
          <a:p>
            <a:pPr marL="0" marR="0" indent="0" algn="ctr" defTabSz="914400" rtl="0" fontAlgn="auto" latinLnBrk="1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FillTx/>
              <a:latin typeface="Calisto MT" panose="02040603050505030304" pitchFamily="18" charset="0"/>
              <a:sym typeface="Calibri"/>
            </a:endParaRPr>
          </a:p>
        </p:txBody>
      </p:sp>
      <p:sp>
        <p:nvSpPr>
          <p:cNvPr id="10" name="Shape 73">
            <a:extLst>
              <a:ext uri="{FF2B5EF4-FFF2-40B4-BE49-F238E27FC236}">
                <a16:creationId xmlns:a16="http://schemas.microsoft.com/office/drawing/2014/main" xmlns="" id="{DA74C790-24B9-44C8-BEFC-01DA61D03BA3}"/>
              </a:ext>
            </a:extLst>
          </p:cNvPr>
          <p:cNvSpPr/>
          <p:nvPr/>
        </p:nvSpPr>
        <p:spPr>
          <a:xfrm>
            <a:off x="795540" y="3961112"/>
            <a:ext cx="5687891" cy="2077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SzPct val="100000"/>
              <a:defRPr sz="1800"/>
            </a:pPr>
            <a:r>
              <a:rPr lang="en-US" sz="2200" b="1" dirty="0">
                <a:latin typeface="Calisto MT"/>
                <a:ea typeface="Lustria"/>
                <a:cs typeface="Calisto MT"/>
                <a:sym typeface="Lustria"/>
              </a:rPr>
              <a:t>Discuss: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sz="2200" dirty="0">
                <a:latin typeface="Calisto MT"/>
                <a:ea typeface="Lustria"/>
                <a:cs typeface="Calisto MT"/>
                <a:sym typeface="Lustria"/>
              </a:rPr>
              <a:t>What is the subject and what is the theme?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sz="2200" dirty="0">
                <a:latin typeface="Calisto MT"/>
                <a:ea typeface="Lustria"/>
                <a:cs typeface="Calisto MT"/>
                <a:sym typeface="Lustria"/>
              </a:rPr>
              <a:t>What evidence from the song supports your position about the theme? </a:t>
            </a:r>
            <a:endParaRPr sz="2200" dirty="0">
              <a:latin typeface="Calisto MT"/>
              <a:ea typeface="Lustria"/>
              <a:cs typeface="Calisto MT"/>
              <a:sym typeface="Lustria"/>
            </a:endParaRPr>
          </a:p>
          <a:p>
            <a:pPr>
              <a:defRPr sz="1800"/>
            </a:pPr>
            <a:endParaRPr sz="2200" dirty="0">
              <a:latin typeface="Lustria"/>
              <a:ea typeface="Lustria"/>
              <a:cs typeface="Lustria"/>
              <a:sym typeface="Lustria"/>
            </a:endParaRPr>
          </a:p>
          <a:p>
            <a:pPr>
              <a:defRPr sz="1800"/>
            </a:pPr>
            <a:endParaRPr sz="2500" dirty="0"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8" name="Picture 4" descr="70,483 Headphone Illustrations &amp;amp; Clip Art - iStock">
            <a:extLst>
              <a:ext uri="{FF2B5EF4-FFF2-40B4-BE49-F238E27FC236}">
                <a16:creationId xmlns:a16="http://schemas.microsoft.com/office/drawing/2014/main" xmlns="" id="{042C55B7-5E87-46F6-9ECA-3AE64AE4C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80" y="5551748"/>
            <a:ext cx="1158339" cy="115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10ED030-76F1-4914-9036-6D575B299EBF}"/>
              </a:ext>
            </a:extLst>
          </p:cNvPr>
          <p:cNvSpPr/>
          <p:nvPr/>
        </p:nvSpPr>
        <p:spPr>
          <a:xfrm>
            <a:off x="2382515" y="5877167"/>
            <a:ext cx="2573517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Click here for the song.</a:t>
            </a:r>
          </a:p>
        </p:txBody>
      </p:sp>
      <p:pic>
        <p:nvPicPr>
          <p:cNvPr id="12" name="Picture 2" descr="flyer clipart - Clip Art Library">
            <a:extLst>
              <a:ext uri="{FF2B5EF4-FFF2-40B4-BE49-F238E27FC236}">
                <a16:creationId xmlns:a16="http://schemas.microsoft.com/office/drawing/2014/main" xmlns="" id="{74C4B048-6C92-45B9-82A1-FB7522521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3" y="2130139"/>
            <a:ext cx="1201616" cy="103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799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2E1760-CB2D-CA41-AE62-8FAFB8107765}"/>
              </a:ext>
            </a:extLst>
          </p:cNvPr>
          <p:cNvSpPr txBox="1"/>
          <p:nvPr/>
        </p:nvSpPr>
        <p:spPr>
          <a:xfrm>
            <a:off x="2901359" y="2059239"/>
            <a:ext cx="6389282" cy="1046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ctr" rtl="0" latinLnBrk="1" hangingPunct="0"/>
            <a:r>
              <a:rPr lang="en-US" sz="4400" dirty="0">
                <a:solidFill>
                  <a:srgbClr val="002060"/>
                </a:solidFill>
                <a:latin typeface="Engravers MT"/>
                <a:cs typeface="Engravers MT"/>
                <a:rtl val="0"/>
              </a:rPr>
              <a:t>Discuss</a:t>
            </a:r>
            <a:endParaRPr lang="en-US" b="1" dirty="0">
              <a:solidFill>
                <a:srgbClr val="002060"/>
              </a:solidFill>
              <a:latin typeface="Arial Narrow"/>
              <a:ea typeface="Arial Narrow"/>
              <a:cs typeface="Arial Narrow"/>
              <a:sym typeface="Arial Narrow"/>
              <a:rtl val="0"/>
            </a:endParaRPr>
          </a:p>
          <a:p>
            <a:pPr algn="l" rtl="0" latinLnBrk="1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0187" y="2977118"/>
            <a:ext cx="93779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Calisto MT"/>
                <a:ea typeface="Arial"/>
                <a:cs typeface="Calisto MT"/>
                <a:sym typeface="Arial"/>
              </a:rPr>
              <a:t>In “Man in Black,” what is the subject and what is the theme?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latin typeface="Calisto MT"/>
              <a:ea typeface="Arial"/>
              <a:cs typeface="Calisto MT"/>
              <a:sym typeface="Arial"/>
            </a:endParaRPr>
          </a:p>
          <a:p>
            <a:pPr marL="285750" lvl="0" indent="-285750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Calisto MT"/>
                <a:ea typeface="Arial"/>
                <a:cs typeface="Calisto MT"/>
                <a:sym typeface="Arial"/>
              </a:rPr>
              <a:t>What evidence from the song supports your position about the theme?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latin typeface="Calisto MT"/>
              <a:ea typeface="Arial"/>
              <a:cs typeface="Calisto MT"/>
              <a:sym typeface="Arial"/>
            </a:endParaRPr>
          </a:p>
          <a:p>
            <a:pPr marL="285750" lvl="0" indent="-285750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Calisto MT"/>
                <a:ea typeface="Arial"/>
                <a:cs typeface="Calisto MT"/>
                <a:sym typeface="Arial"/>
              </a:rPr>
              <a:t>What can you infer from the lyrics about Johnny Cash’s views toward helping the poor and needy?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latin typeface="Calisto MT"/>
              <a:ea typeface="Arial"/>
              <a:cs typeface="Calisto MT"/>
              <a:sym typeface="Arial"/>
            </a:endParaRPr>
          </a:p>
          <a:p>
            <a:pPr marL="285750" lvl="0" indent="-285750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Calisto MT"/>
                <a:ea typeface="Arial"/>
                <a:cs typeface="Calisto MT"/>
                <a:sym typeface="Arial"/>
              </a:rPr>
              <a:t>What evidence from the song makes you think so?</a:t>
            </a: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499" y="2059239"/>
            <a:ext cx="1800992" cy="124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64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2E1760-CB2D-CA41-AE62-8FAFB8107765}"/>
              </a:ext>
            </a:extLst>
          </p:cNvPr>
          <p:cNvSpPr txBox="1"/>
          <p:nvPr/>
        </p:nvSpPr>
        <p:spPr>
          <a:xfrm>
            <a:off x="2901359" y="2059239"/>
            <a:ext cx="6389282" cy="1046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ctr" rtl="0" latinLnBrk="1" hangingPunct="0"/>
            <a:r>
              <a:rPr lang="en-US" sz="4400" dirty="0">
                <a:solidFill>
                  <a:srgbClr val="002060"/>
                </a:solidFill>
                <a:latin typeface="Engravers MT"/>
                <a:cs typeface="Engravers MT"/>
                <a:rtl val="0"/>
              </a:rPr>
              <a:t>Discuss</a:t>
            </a:r>
            <a:endParaRPr lang="en-US" b="1" dirty="0">
              <a:solidFill>
                <a:srgbClr val="002060"/>
              </a:solidFill>
              <a:latin typeface="Arial Narrow"/>
              <a:ea typeface="Arial Narrow"/>
              <a:cs typeface="Arial Narrow"/>
              <a:sym typeface="Arial Narrow"/>
              <a:rtl val="0"/>
            </a:endParaRPr>
          </a:p>
          <a:p>
            <a:pPr algn="l" rtl="0" latinLnBrk="1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0187" y="2977118"/>
            <a:ext cx="937791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Calisto MT"/>
                <a:ea typeface="Arial"/>
                <a:cs typeface="Calisto MT"/>
                <a:sym typeface="Arial"/>
              </a:rPr>
              <a:t>Is what Johnny Cash expresses a personal or political viewpoint— or is there a difference between the two? Why or why not?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>
              <a:latin typeface="Calisto MT"/>
              <a:ea typeface="Arial"/>
              <a:cs typeface="Calisto MT"/>
              <a:sym typeface="Arial"/>
            </a:endParaRPr>
          </a:p>
          <a:p>
            <a:pPr marL="342900" lvl="0" indent="-342900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Calisto MT"/>
                <a:ea typeface="Arial"/>
                <a:cs typeface="Calisto MT"/>
                <a:sym typeface="Arial"/>
              </a:rPr>
              <a:t>Is Johnny Cash contrasting his own choices with those of other people in society? Who?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>
              <a:latin typeface="Calisto MT"/>
              <a:ea typeface="Arial"/>
              <a:cs typeface="Calisto MT"/>
              <a:sym typeface="Arial"/>
            </a:endParaRPr>
          </a:p>
          <a:p>
            <a:pPr marL="342900" lvl="0" indent="-342900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Calisto MT"/>
                <a:ea typeface="Arial"/>
                <a:cs typeface="Calisto MT"/>
                <a:sym typeface="Arial"/>
              </a:rPr>
              <a:t>What evidence from the song makes you think so?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>
              <a:latin typeface="Calisto MT"/>
              <a:ea typeface="Arial"/>
              <a:cs typeface="Calisto MT"/>
              <a:sym typeface="Arial"/>
            </a:endParaRPr>
          </a:p>
          <a:p>
            <a:pPr marL="342900" lvl="0" indent="-342900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Calisto MT"/>
                <a:ea typeface="Arial"/>
                <a:cs typeface="Calisto MT"/>
                <a:sym typeface="Arial"/>
              </a:rPr>
              <a:t>How is this song like or unlike other songs you have </a:t>
            </a:r>
            <a:r>
              <a:rPr lang="en-US" sz="2400" dirty="0" smtClean="0">
                <a:latin typeface="Calisto MT"/>
                <a:ea typeface="Arial"/>
                <a:cs typeface="Calisto MT"/>
                <a:sym typeface="Arial"/>
              </a:rPr>
              <a:t>studied up </a:t>
            </a:r>
            <a:r>
              <a:rPr lang="en-US" sz="2400" dirty="0">
                <a:latin typeface="Calisto MT"/>
                <a:ea typeface="Arial"/>
                <a:cs typeface="Calisto MT"/>
                <a:sym typeface="Arial"/>
              </a:rPr>
              <a:t>to this point?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10B459C-DA63-4928-9AB1-5016931C8D66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499" y="2059239"/>
            <a:ext cx="1800992" cy="124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59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2E1760-CB2D-CA41-AE62-8FAFB8107765}"/>
              </a:ext>
            </a:extLst>
          </p:cNvPr>
          <p:cNvSpPr txBox="1"/>
          <p:nvPr/>
        </p:nvSpPr>
        <p:spPr>
          <a:xfrm>
            <a:off x="2901359" y="2059239"/>
            <a:ext cx="6389282" cy="1046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ctr" rtl="0" latinLnBrk="1" hangingPunct="0"/>
            <a:r>
              <a:rPr lang="en-US" sz="4400" dirty="0">
                <a:solidFill>
                  <a:srgbClr val="002060"/>
                </a:solidFill>
                <a:latin typeface="Engravers MT"/>
                <a:cs typeface="Engravers MT"/>
                <a:rtl val="0"/>
              </a:rPr>
              <a:t>Discuss</a:t>
            </a:r>
            <a:endParaRPr lang="en-US" b="1" dirty="0">
              <a:solidFill>
                <a:srgbClr val="002060"/>
              </a:solidFill>
              <a:latin typeface="Arial Narrow"/>
              <a:ea typeface="Arial Narrow"/>
              <a:cs typeface="Arial Narrow"/>
              <a:sym typeface="Arial Narrow"/>
              <a:rtl val="0"/>
            </a:endParaRPr>
          </a:p>
          <a:p>
            <a:pPr algn="l" rtl="0" latinLnBrk="1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0187" y="2977118"/>
            <a:ext cx="9377915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Calisto MT"/>
                <a:ea typeface="Arial"/>
                <a:cs typeface="Calisto MT"/>
                <a:sym typeface="Arial"/>
              </a:rPr>
              <a:t>Which popular songs today have a strong social message?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>
              <a:latin typeface="Calisto MT"/>
              <a:ea typeface="Arial"/>
              <a:cs typeface="Calisto MT"/>
              <a:sym typeface="Arial"/>
            </a:endParaRPr>
          </a:p>
          <a:p>
            <a:pPr marL="342900" lvl="0" indent="-342900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Calisto MT"/>
                <a:ea typeface="Arial"/>
                <a:cs typeface="Calisto MT"/>
                <a:sym typeface="Arial"/>
              </a:rPr>
              <a:t>Should songwriters think about the messages of their songs? Why or why not?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>
              <a:latin typeface="Calisto MT"/>
              <a:ea typeface="Arial"/>
              <a:cs typeface="Calisto MT"/>
              <a:sym typeface="Arial"/>
            </a:endParaRPr>
          </a:p>
          <a:p>
            <a:pPr marL="342900" lvl="0" indent="-342900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Calisto MT"/>
                <a:ea typeface="Arial"/>
                <a:cs typeface="Calisto MT"/>
                <a:sym typeface="Arial"/>
              </a:rPr>
              <a:t>What opinions do you have about the kinds of messages that are popular in the music you listen to?</a:t>
            </a:r>
            <a:endParaRPr lang="en-US" sz="2400" dirty="0">
              <a:latin typeface="Calisto MT"/>
              <a:ea typeface="Lustria"/>
              <a:cs typeface="Calisto MT"/>
              <a:sym typeface="Lustria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7C895B3-F9C7-460B-A5D4-3129DC0BFFE4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499" y="2059239"/>
            <a:ext cx="1800992" cy="124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25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17B437-EF3A-1D4F-8E08-C9437D854333}"/>
              </a:ext>
            </a:extLst>
          </p:cNvPr>
          <p:cNvSpPr txBox="1"/>
          <p:nvPr/>
        </p:nvSpPr>
        <p:spPr>
          <a:xfrm>
            <a:off x="2901359" y="2059239"/>
            <a:ext cx="6389282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ctr" rtl="0" latinLnBrk="1" hangingPunct="0"/>
            <a:r>
              <a:rPr lang="en-US" sz="3600" dirty="0">
                <a:solidFill>
                  <a:srgbClr val="002060"/>
                </a:solidFill>
                <a:latin typeface="Engravers MT"/>
                <a:cs typeface="Engravers MT"/>
                <a:rtl val="0"/>
              </a:rPr>
              <a:t>LISTEN</a:t>
            </a:r>
            <a:r>
              <a:rPr lang="en-US" sz="1200" dirty="0">
                <a:solidFill>
                  <a:srgbClr val="002060"/>
                </a:solidFill>
                <a:latin typeface="Engravers MT"/>
                <a:cs typeface="Engravers MT"/>
                <a:rtl val="0"/>
              </a:rPr>
              <a:t> </a:t>
            </a:r>
            <a:endParaRPr lang="en-US" b="1" dirty="0">
              <a:solidFill>
                <a:srgbClr val="002060"/>
              </a:solidFill>
              <a:latin typeface="Arial Narrow"/>
              <a:ea typeface="Arial Narrow"/>
              <a:cs typeface="Arial Narrow"/>
              <a:sym typeface="Arial Narrow"/>
              <a:rtl val="0"/>
            </a:endParaRPr>
          </a:p>
          <a:p>
            <a:pPr algn="l" rtl="0" latinLnBrk="1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hape 65">
            <a:extLst>
              <a:ext uri="{FF2B5EF4-FFF2-40B4-BE49-F238E27FC236}">
                <a16:creationId xmlns:a16="http://schemas.microsoft.com/office/drawing/2014/main" xmlns="" id="{7292CE87-160A-CD48-8C9E-B98BBC199AFB}"/>
              </a:ext>
            </a:extLst>
          </p:cNvPr>
          <p:cNvSpPr/>
          <p:nvPr/>
        </p:nvSpPr>
        <p:spPr>
          <a:xfrm>
            <a:off x="3088616" y="2922066"/>
            <a:ext cx="152951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l">
              <a:lnSpc>
                <a:spcPct val="100000"/>
              </a:lnSpc>
              <a:defRPr sz="3300" b="1">
                <a:solidFill>
                  <a:srgbClr val="234D1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002060"/>
                </a:solidFill>
                <a:latin typeface="Calisto MT" panose="02040603050505030304" pitchFamily="18" charset="0"/>
              </a:rPr>
              <a:t>“Jolene”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943CAFC-D1AD-0747-A9D2-154305FD8EE3}"/>
              </a:ext>
            </a:extLst>
          </p:cNvPr>
          <p:cNvSpPr txBox="1"/>
          <p:nvPr/>
        </p:nvSpPr>
        <p:spPr>
          <a:xfrm>
            <a:off x="1705016" y="3247310"/>
            <a:ext cx="4390984" cy="4572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200" tIns="457200" rIns="457200" bIns="457200" numCol="1" spcCol="38100" rtlCol="0" anchor="t">
            <a:noAutofit/>
          </a:bodyPr>
          <a:lstStyle/>
          <a:p>
            <a:pPr marL="0" marR="0" indent="0" algn="ctr" defTabSz="914400" rtl="0" fontAlgn="auto" latinLnBrk="1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spc="0" normalizeH="0" baseline="0" dirty="0">
                <a:ln>
                  <a:noFill/>
                </a:ln>
                <a:effectLst/>
                <a:uFillTx/>
                <a:latin typeface="Calisto MT" panose="02040603050505030304" pitchFamily="18" charset="0"/>
                <a:sym typeface="Calibri"/>
              </a:rPr>
              <a:t>Written and performed by Dolly Parton</a:t>
            </a:r>
          </a:p>
          <a:p>
            <a:pPr marL="0" marR="0" indent="0" algn="ctr" defTabSz="914400" rtl="0" fontAlgn="auto" latinLnBrk="1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FillTx/>
              <a:latin typeface="Calisto MT" panose="02040603050505030304" pitchFamily="18" charset="0"/>
              <a:sym typeface="Calibri"/>
            </a:endParaRPr>
          </a:p>
        </p:txBody>
      </p:sp>
      <p:sp>
        <p:nvSpPr>
          <p:cNvPr id="10" name="Shape 73">
            <a:extLst>
              <a:ext uri="{FF2B5EF4-FFF2-40B4-BE49-F238E27FC236}">
                <a16:creationId xmlns:a16="http://schemas.microsoft.com/office/drawing/2014/main" xmlns="" id="{DA74C790-24B9-44C8-BEFC-01DA61D03BA3}"/>
              </a:ext>
            </a:extLst>
          </p:cNvPr>
          <p:cNvSpPr/>
          <p:nvPr/>
        </p:nvSpPr>
        <p:spPr>
          <a:xfrm>
            <a:off x="1009431" y="4023257"/>
            <a:ext cx="5687891" cy="1738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SzPct val="100000"/>
              <a:defRPr sz="1800"/>
            </a:pPr>
            <a:r>
              <a:rPr lang="en-US" sz="2200" b="1" dirty="0">
                <a:latin typeface="Calisto MT"/>
                <a:ea typeface="Lustria"/>
                <a:cs typeface="Calisto MT"/>
                <a:sym typeface="Lustria"/>
              </a:rPr>
              <a:t>Answer in your journal: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sz="2200" dirty="0">
                <a:latin typeface="Calisto MT"/>
                <a:ea typeface="Lustria"/>
                <a:cs typeface="Calisto MT"/>
                <a:sym typeface="Lustria"/>
              </a:rPr>
              <a:t>What is the subject?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sz="2200" dirty="0">
                <a:latin typeface="Calisto MT"/>
                <a:ea typeface="Lustria"/>
                <a:cs typeface="Calisto MT"/>
                <a:sym typeface="Lustria"/>
              </a:rPr>
              <a:t>What is the theme? What is your evidence? </a:t>
            </a:r>
            <a:endParaRPr sz="2200" dirty="0">
              <a:latin typeface="Calisto MT"/>
              <a:ea typeface="Lustria"/>
              <a:cs typeface="Calisto MT"/>
              <a:sym typeface="Lustria"/>
            </a:endParaRPr>
          </a:p>
          <a:p>
            <a:pPr>
              <a:defRPr sz="1800"/>
            </a:pPr>
            <a:endParaRPr sz="2200" dirty="0">
              <a:latin typeface="Lustria"/>
              <a:ea typeface="Lustria"/>
              <a:cs typeface="Lustria"/>
              <a:sym typeface="Lustria"/>
            </a:endParaRPr>
          </a:p>
          <a:p>
            <a:pPr>
              <a:defRPr sz="1800"/>
            </a:pPr>
            <a:endParaRPr sz="2500" dirty="0"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8" name="Picture 4" descr="70,483 Headphone Illustrations &amp;amp; Clip Art - iStock">
            <a:hlinkClick r:id="rId3"/>
            <a:extLst>
              <a:ext uri="{FF2B5EF4-FFF2-40B4-BE49-F238E27FC236}">
                <a16:creationId xmlns:a16="http://schemas.microsoft.com/office/drawing/2014/main" xmlns="" id="{042C55B7-5E87-46F6-9ECA-3AE64AE4C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3" y="5514141"/>
            <a:ext cx="1254519" cy="125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hlinkClick r:id="rId3"/>
            <a:extLst>
              <a:ext uri="{FF2B5EF4-FFF2-40B4-BE49-F238E27FC236}">
                <a16:creationId xmlns:a16="http://schemas.microsoft.com/office/drawing/2014/main" xmlns="" id="{110ED030-76F1-4914-9036-6D575B299EBF}"/>
              </a:ext>
            </a:extLst>
          </p:cNvPr>
          <p:cNvSpPr/>
          <p:nvPr/>
        </p:nvSpPr>
        <p:spPr>
          <a:xfrm>
            <a:off x="2596406" y="5879790"/>
            <a:ext cx="2573517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Click here for the song.</a:t>
            </a:r>
          </a:p>
        </p:txBody>
      </p:sp>
      <p:pic>
        <p:nvPicPr>
          <p:cNvPr id="12" name="Picture 2" descr="flyer clipart - Clip Art Library">
            <a:extLst>
              <a:ext uri="{FF2B5EF4-FFF2-40B4-BE49-F238E27FC236}">
                <a16:creationId xmlns:a16="http://schemas.microsoft.com/office/drawing/2014/main" xmlns="" id="{74C4B048-6C92-45B9-82A1-FB7522521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3" y="2130139"/>
            <a:ext cx="1201616" cy="103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C022744-E96B-40CB-8014-AC04C6AFE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1963" y="2919443"/>
            <a:ext cx="3648544" cy="367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68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635</Words>
  <Application>Microsoft Office PowerPoint</Application>
  <PresentationFormat>Widescreen</PresentationFormat>
  <Paragraphs>105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Calisto MT</vt:lpstr>
      <vt:lpstr>Engravers MT</vt:lpstr>
      <vt:lpstr>Lustria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Trisha Marks</dc:creator>
  <cp:lastModifiedBy>Aaron Helvig</cp:lastModifiedBy>
  <cp:revision>24</cp:revision>
  <dcterms:created xsi:type="dcterms:W3CDTF">2020-07-24T15:28:26Z</dcterms:created>
  <dcterms:modified xsi:type="dcterms:W3CDTF">2022-05-20T18:10:09Z</dcterms:modified>
</cp:coreProperties>
</file>