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6" r:id="rId9"/>
    <p:sldId id="265" r:id="rId10"/>
    <p:sldId id="267"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03" autoAdjust="0"/>
    <p:restoredTop sz="94660"/>
  </p:normalViewPr>
  <p:slideViewPr>
    <p:cSldViewPr snapToGrid="0">
      <p:cViewPr varScale="1">
        <p:scale>
          <a:sx n="62" d="100"/>
          <a:sy n="62" d="100"/>
        </p:scale>
        <p:origin x="19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83A4F2-4DDE-4D28-99F8-402263DC5278}"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33889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3A4F2-4DDE-4D28-99F8-402263DC5278}"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61699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3A4F2-4DDE-4D28-99F8-402263DC5278}"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281530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3A4F2-4DDE-4D28-99F8-402263DC5278}"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182962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83A4F2-4DDE-4D28-99F8-402263DC5278}"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310523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83A4F2-4DDE-4D28-99F8-402263DC5278}"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96119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83A4F2-4DDE-4D28-99F8-402263DC5278}" type="datetimeFigureOut">
              <a:rPr lang="en-US" smtClean="0"/>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371342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83A4F2-4DDE-4D28-99F8-402263DC5278}"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347576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A4F2-4DDE-4D28-99F8-402263DC5278}" type="datetimeFigureOut">
              <a:rPr lang="en-US" smtClean="0"/>
              <a:t>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329237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83A4F2-4DDE-4D28-99F8-402263DC5278}"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219727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83A4F2-4DDE-4D28-99F8-402263DC5278}"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64334-4DF3-4A85-A90D-FE783A3332E8}" type="slidenum">
              <a:rPr lang="en-US" smtClean="0"/>
              <a:t>‹#›</a:t>
            </a:fld>
            <a:endParaRPr lang="en-US"/>
          </a:p>
        </p:txBody>
      </p:sp>
    </p:spTree>
    <p:extLst>
      <p:ext uri="{BB962C8B-B14F-4D97-AF65-F5344CB8AC3E}">
        <p14:creationId xmlns:p14="http://schemas.microsoft.com/office/powerpoint/2010/main" val="305121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A4F2-4DDE-4D28-99F8-402263DC5278}" type="datetimeFigureOut">
              <a:rPr lang="en-US" smtClean="0"/>
              <a:t>5/10/2022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4334-4DF3-4A85-A90D-FE783A3332E8}" type="slidenum">
              <a:rPr lang="en-US" smtClean="0"/>
              <a:t>‹#›</a:t>
            </a:fld>
            <a:endParaRPr lang="en-US"/>
          </a:p>
        </p:txBody>
      </p:sp>
    </p:spTree>
    <p:extLst>
      <p:ext uri="{BB962C8B-B14F-4D97-AF65-F5344CB8AC3E}">
        <p14:creationId xmlns:p14="http://schemas.microsoft.com/office/powerpoint/2010/main" val="1978740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vimeo.com/668351265/4c892779c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hape 51"/>
          <p:cNvSpPr/>
          <p:nvPr/>
        </p:nvSpPr>
        <p:spPr>
          <a:xfrm>
            <a:off x="1622741" y="2201144"/>
            <a:ext cx="8624727" cy="3276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ctr">
              <a:lnSpc>
                <a:spcPct val="100000"/>
              </a:lnSpc>
            </a:pPr>
            <a:r>
              <a:rPr sz="3600" dirty="0">
                <a:solidFill>
                  <a:srgbClr val="002060"/>
                </a:solidFill>
                <a:latin typeface="Engravers MT"/>
                <a:ea typeface="Arial"/>
                <a:cs typeface="Engravers MT"/>
                <a:sym typeface="Arial"/>
              </a:rPr>
              <a:t>RHYTHM AND SYLLABLES</a:t>
            </a:r>
            <a:endParaRPr lang="en-US" sz="3600" dirty="0">
              <a:solidFill>
                <a:srgbClr val="002060"/>
              </a:solidFill>
              <a:latin typeface="Engravers MT"/>
              <a:ea typeface="Arial"/>
              <a:cs typeface="Engravers MT"/>
              <a:sym typeface="Arial"/>
            </a:endParaRPr>
          </a:p>
          <a:p>
            <a:pPr algn="ctr"/>
            <a:r>
              <a:rPr lang="en-US" sz="2400" dirty="0">
                <a:latin typeface="Calisto MT" panose="02040603050505030304" pitchFamily="18" charset="0"/>
                <a:cs typeface="Times" panose="02020603050405020304" pitchFamily="18" charset="0"/>
                <a:sym typeface="Arial Narrow"/>
              </a:rPr>
              <a:t>Lesson 5 | Grades 7-12</a:t>
            </a:r>
          </a:p>
          <a:p>
            <a:pPr lvl="0" algn="ctr">
              <a:lnSpc>
                <a:spcPct val="100000"/>
              </a:lnSpc>
            </a:pPr>
            <a:endParaRPr sz="3200" dirty="0">
              <a:latin typeface="Engravers MT"/>
              <a:ea typeface="Arial"/>
              <a:cs typeface="Engravers MT"/>
              <a:sym typeface="Arial"/>
            </a:endParaRPr>
          </a:p>
          <a:p>
            <a:pPr lvl="0">
              <a:lnSpc>
                <a:spcPct val="100000"/>
              </a:lnSpc>
            </a:pPr>
            <a:endParaRPr sz="2100" b="1" dirty="0">
              <a:solidFill>
                <a:srgbClr val="C00000"/>
              </a:solidFill>
              <a:latin typeface="Arial Narrow"/>
              <a:ea typeface="Arial Narrow"/>
              <a:cs typeface="Arial Narrow"/>
              <a:sym typeface="Arial Narrow"/>
            </a:endParaRPr>
          </a:p>
          <a:p>
            <a:pPr lvl="0" algn="l">
              <a:lnSpc>
                <a:spcPct val="100000"/>
              </a:lnSpc>
            </a:pPr>
            <a:endParaRPr dirty="0">
              <a:latin typeface="Calisto MT"/>
              <a:ea typeface="Calisto MT"/>
              <a:cs typeface="Calisto MT"/>
              <a:sym typeface="Calisto MT"/>
            </a:endParaRPr>
          </a:p>
          <a:p>
            <a:pPr lvl="0">
              <a:lnSpc>
                <a:spcPct val="100000"/>
              </a:lnSpc>
            </a:pPr>
            <a:endParaRPr sz="1600" b="1" dirty="0">
              <a:solidFill>
                <a:srgbClr val="C00000"/>
              </a:solidFill>
              <a:latin typeface="Arial Narrow"/>
              <a:ea typeface="Arial Narrow"/>
              <a:cs typeface="Arial Narrow"/>
              <a:sym typeface="Arial Narrow"/>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5203" y="3292697"/>
            <a:ext cx="4559802" cy="2279901"/>
          </a:xfrm>
          <a:prstGeom prst="rect">
            <a:avLst/>
          </a:prstGeom>
        </p:spPr>
      </p:pic>
    </p:spTree>
    <p:extLst>
      <p:ext uri="{BB962C8B-B14F-4D97-AF65-F5344CB8AC3E}">
        <p14:creationId xmlns:p14="http://schemas.microsoft.com/office/powerpoint/2010/main" val="296895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82">
            <a:extLst>
              <a:ext uri="{FF2B5EF4-FFF2-40B4-BE49-F238E27FC236}">
                <a16:creationId xmlns:a16="http://schemas.microsoft.com/office/drawing/2014/main" id="{BBA1E6CF-600F-4DF9-920B-36B84DA5099E}"/>
              </a:ext>
            </a:extLst>
          </p:cNvPr>
          <p:cNvSpPr/>
          <p:nvPr/>
        </p:nvSpPr>
        <p:spPr>
          <a:xfrm>
            <a:off x="1831802" y="1386710"/>
            <a:ext cx="8528396" cy="24111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100000"/>
              </a:lnSpc>
            </a:pPr>
            <a:endParaRPr sz="1900" dirty="0">
              <a:latin typeface="Engravers MT"/>
              <a:ea typeface="Engravers MT"/>
              <a:cs typeface="Engravers MT"/>
              <a:sym typeface="Engravers MT"/>
            </a:endParaRPr>
          </a:p>
          <a:p>
            <a:pPr lvl="0">
              <a:lnSpc>
                <a:spcPct val="100000"/>
              </a:lnSpc>
            </a:pPr>
            <a:endParaRPr lang="en-US" sz="3300" dirty="0">
              <a:solidFill>
                <a:srgbClr val="234D10"/>
              </a:solidFill>
              <a:latin typeface="Engravers MT"/>
              <a:ea typeface="Arial"/>
              <a:cs typeface="Engravers MT"/>
              <a:sym typeface="Arial"/>
            </a:endParaRPr>
          </a:p>
          <a:p>
            <a:pPr algn="ctr" latinLnBrk="1" hangingPunct="0">
              <a:lnSpc>
                <a:spcPct val="90000"/>
              </a:lnSpc>
            </a:pPr>
            <a:r>
              <a:rPr lang="en-US" sz="3600" dirty="0">
                <a:solidFill>
                  <a:srgbClr val="002060"/>
                </a:solidFill>
                <a:latin typeface="Engravers MT" panose="02090707080505020304" pitchFamily="18" charset="0"/>
                <a:sym typeface="Calibri"/>
              </a:rPr>
              <a:t>Homework</a:t>
            </a:r>
            <a:endParaRPr lang="en-US" sz="1300" dirty="0">
              <a:solidFill>
                <a:srgbClr val="002060"/>
              </a:solidFill>
              <a:latin typeface="Engravers MT" panose="02090707080505020304" pitchFamily="18" charset="0"/>
              <a:sym typeface="Calibri"/>
            </a:endParaRPr>
          </a:p>
          <a:p>
            <a:pPr algn="ctr" latinLnBrk="1" hangingPunct="0">
              <a:lnSpc>
                <a:spcPct val="90000"/>
              </a:lnSpc>
            </a:pPr>
            <a:endParaRPr lang="en-US" sz="1200" b="1" dirty="0">
              <a:solidFill>
                <a:schemeClr val="accent5">
                  <a:lumMod val="50000"/>
                </a:schemeClr>
              </a:solidFill>
              <a:latin typeface="Calisto MT" panose="02040603050505030304" pitchFamily="18" charset="0"/>
              <a:sym typeface="Calibri"/>
            </a:endParaRPr>
          </a:p>
          <a:p>
            <a:pPr algn="ctr" latinLnBrk="1" hangingPunct="0">
              <a:lnSpc>
                <a:spcPct val="90000"/>
              </a:lnSpc>
            </a:pPr>
            <a:r>
              <a:rPr lang="en-US" sz="3000" b="1" dirty="0">
                <a:latin typeface="Calisto MT" panose="02040603050505030304" pitchFamily="18" charset="0"/>
                <a:sym typeface="Calibri"/>
              </a:rPr>
              <a:t>Chose three songs to analyze.</a:t>
            </a:r>
          </a:p>
        </p:txBody>
      </p:sp>
      <p:sp>
        <p:nvSpPr>
          <p:cNvPr id="6" name="TextBox 5">
            <a:extLst>
              <a:ext uri="{FF2B5EF4-FFF2-40B4-BE49-F238E27FC236}">
                <a16:creationId xmlns:a16="http://schemas.microsoft.com/office/drawing/2014/main" id="{23858C55-2A19-4D55-AF5F-D1DB49B33897}"/>
              </a:ext>
            </a:extLst>
          </p:cNvPr>
          <p:cNvSpPr txBox="1"/>
          <p:nvPr/>
        </p:nvSpPr>
        <p:spPr>
          <a:xfrm>
            <a:off x="2105025" y="3429000"/>
            <a:ext cx="7981950" cy="1015663"/>
          </a:xfrm>
          <a:prstGeom prst="rect">
            <a:avLst/>
          </a:prstGeom>
          <a:noFill/>
        </p:spPr>
        <p:txBody>
          <a:bodyPr wrap="square" rtlCol="0">
            <a:spAutoFit/>
          </a:bodyPr>
          <a:lstStyle/>
          <a:p>
            <a:pPr marL="457200" lvl="0" indent="-457200">
              <a:buAutoNum type="arabicPeriod"/>
            </a:pPr>
            <a:r>
              <a:rPr lang="en-US" sz="2000" dirty="0">
                <a:latin typeface="Calisto MT" panose="02040603050505030304" pitchFamily="18" charset="0"/>
                <a:ea typeface="Arial Narrow"/>
                <a:cs typeface="Calisto MT"/>
                <a:sym typeface="Arial Narrow"/>
              </a:rPr>
              <a:t>In your journal, copy the first verse and the chorus of each song. Number the lines, and then count and write down the number of syllables in each line. For example: </a:t>
            </a:r>
          </a:p>
        </p:txBody>
      </p:sp>
      <p:pic>
        <p:nvPicPr>
          <p:cNvPr id="10" name="Picture 9">
            <a:extLst>
              <a:ext uri="{FF2B5EF4-FFF2-40B4-BE49-F238E27FC236}">
                <a16:creationId xmlns:a16="http://schemas.microsoft.com/office/drawing/2014/main" id="{7A744FB4-FF80-4689-8E51-31A257196CAD}"/>
              </a:ext>
            </a:extLst>
          </p:cNvPr>
          <p:cNvPicPr/>
          <p:nvPr/>
        </p:nvPicPr>
        <p:blipFill>
          <a:blip r:embed="rId3" cstate="screen">
            <a:extLst>
              <a:ext uri="{28A0092B-C50C-407E-A947-70E740481C1C}">
                <a14:useLocalDpi xmlns:a14="http://schemas.microsoft.com/office/drawing/2010/main"/>
              </a:ext>
            </a:extLst>
          </a:blip>
          <a:stretch>
            <a:fillRect/>
          </a:stretch>
        </p:blipFill>
        <p:spPr>
          <a:xfrm>
            <a:off x="399309" y="2065468"/>
            <a:ext cx="1043492" cy="1053650"/>
          </a:xfrm>
          <a:prstGeom prst="rect">
            <a:avLst/>
          </a:prstGeom>
        </p:spPr>
      </p:pic>
      <p:pic>
        <p:nvPicPr>
          <p:cNvPr id="7" name="Picture 6">
            <a:extLst>
              <a:ext uri="{FF2B5EF4-FFF2-40B4-BE49-F238E27FC236}">
                <a16:creationId xmlns:a16="http://schemas.microsoft.com/office/drawing/2014/main" id="{E34FA517-E910-47D4-96AB-94E5CBBF8A70}"/>
              </a:ext>
            </a:extLst>
          </p:cNvPr>
          <p:cNvPicPr>
            <a:picLocks noChangeAspect="1"/>
          </p:cNvPicPr>
          <p:nvPr/>
        </p:nvPicPr>
        <p:blipFill>
          <a:blip r:embed="rId4"/>
          <a:stretch>
            <a:fillRect/>
          </a:stretch>
        </p:blipFill>
        <p:spPr>
          <a:xfrm>
            <a:off x="963653" y="4644047"/>
            <a:ext cx="10264693" cy="2213953"/>
          </a:xfrm>
          <a:prstGeom prst="rect">
            <a:avLst/>
          </a:prstGeom>
        </p:spPr>
      </p:pic>
    </p:spTree>
    <p:extLst>
      <p:ext uri="{BB962C8B-B14F-4D97-AF65-F5344CB8AC3E}">
        <p14:creationId xmlns:p14="http://schemas.microsoft.com/office/powerpoint/2010/main" val="250611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82">
            <a:extLst>
              <a:ext uri="{FF2B5EF4-FFF2-40B4-BE49-F238E27FC236}">
                <a16:creationId xmlns:a16="http://schemas.microsoft.com/office/drawing/2014/main" id="{BBA1E6CF-600F-4DF9-920B-36B84DA5099E}"/>
              </a:ext>
            </a:extLst>
          </p:cNvPr>
          <p:cNvSpPr/>
          <p:nvPr/>
        </p:nvSpPr>
        <p:spPr>
          <a:xfrm>
            <a:off x="1831802" y="1386710"/>
            <a:ext cx="8528396" cy="24111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lnSpc>
                <a:spcPct val="100000"/>
              </a:lnSpc>
            </a:pPr>
            <a:endParaRPr sz="1900" dirty="0">
              <a:latin typeface="Engravers MT"/>
              <a:ea typeface="Engravers MT"/>
              <a:cs typeface="Engravers MT"/>
              <a:sym typeface="Engravers MT"/>
            </a:endParaRPr>
          </a:p>
          <a:p>
            <a:pPr lvl="0">
              <a:lnSpc>
                <a:spcPct val="100000"/>
              </a:lnSpc>
            </a:pPr>
            <a:endParaRPr lang="en-US" sz="3300" dirty="0">
              <a:solidFill>
                <a:srgbClr val="234D10"/>
              </a:solidFill>
              <a:latin typeface="Engravers MT"/>
              <a:ea typeface="Arial"/>
              <a:cs typeface="Engravers MT"/>
              <a:sym typeface="Arial"/>
            </a:endParaRPr>
          </a:p>
          <a:p>
            <a:pPr algn="ctr" latinLnBrk="1" hangingPunct="0">
              <a:lnSpc>
                <a:spcPct val="90000"/>
              </a:lnSpc>
            </a:pPr>
            <a:r>
              <a:rPr lang="en-US" sz="3600" dirty="0">
                <a:solidFill>
                  <a:srgbClr val="002060"/>
                </a:solidFill>
                <a:latin typeface="Engravers MT" panose="02090707080505020304" pitchFamily="18" charset="0"/>
                <a:sym typeface="Calibri"/>
              </a:rPr>
              <a:t>Homework</a:t>
            </a:r>
            <a:endParaRPr lang="en-US" sz="1300" dirty="0">
              <a:solidFill>
                <a:srgbClr val="002060"/>
              </a:solidFill>
              <a:latin typeface="Engravers MT" panose="02090707080505020304" pitchFamily="18" charset="0"/>
              <a:sym typeface="Calibri"/>
            </a:endParaRPr>
          </a:p>
          <a:p>
            <a:pPr algn="ctr" latinLnBrk="1" hangingPunct="0">
              <a:lnSpc>
                <a:spcPct val="90000"/>
              </a:lnSpc>
            </a:pPr>
            <a:endParaRPr lang="en-US" sz="1200" b="1" dirty="0">
              <a:solidFill>
                <a:schemeClr val="accent5">
                  <a:lumMod val="50000"/>
                </a:schemeClr>
              </a:solidFill>
              <a:latin typeface="Calisto MT" panose="02040603050505030304" pitchFamily="18" charset="0"/>
              <a:sym typeface="Calibri"/>
            </a:endParaRPr>
          </a:p>
          <a:p>
            <a:pPr algn="ctr" latinLnBrk="1" hangingPunct="0">
              <a:lnSpc>
                <a:spcPct val="90000"/>
              </a:lnSpc>
            </a:pPr>
            <a:r>
              <a:rPr lang="en-US" sz="3000" b="1" dirty="0">
                <a:latin typeface="Calisto MT" panose="02040603050505030304" pitchFamily="18" charset="0"/>
                <a:sym typeface="Calibri"/>
              </a:rPr>
              <a:t>Chose three songs to analyze.</a:t>
            </a:r>
          </a:p>
        </p:txBody>
      </p:sp>
      <p:sp>
        <p:nvSpPr>
          <p:cNvPr id="6" name="TextBox 5">
            <a:extLst>
              <a:ext uri="{FF2B5EF4-FFF2-40B4-BE49-F238E27FC236}">
                <a16:creationId xmlns:a16="http://schemas.microsoft.com/office/drawing/2014/main" id="{23858C55-2A19-4D55-AF5F-D1DB49B33897}"/>
              </a:ext>
            </a:extLst>
          </p:cNvPr>
          <p:cNvSpPr txBox="1"/>
          <p:nvPr/>
        </p:nvSpPr>
        <p:spPr>
          <a:xfrm>
            <a:off x="2105025" y="3324828"/>
            <a:ext cx="7981950" cy="2246769"/>
          </a:xfrm>
          <a:prstGeom prst="rect">
            <a:avLst/>
          </a:prstGeom>
          <a:noFill/>
        </p:spPr>
        <p:txBody>
          <a:bodyPr wrap="square" rtlCol="0">
            <a:spAutoFit/>
          </a:bodyPr>
          <a:lstStyle/>
          <a:p>
            <a:pPr marL="457200" lvl="0" indent="-457200">
              <a:buAutoNum type="arabicPeriod"/>
            </a:pPr>
            <a:endParaRPr lang="en-US" sz="2000" dirty="0">
              <a:latin typeface="Calisto MT" panose="02040603050505030304" pitchFamily="18" charset="0"/>
              <a:ea typeface="Arial Narrow"/>
              <a:cs typeface="Calisto MT"/>
              <a:sym typeface="Arial Narrow"/>
            </a:endParaRPr>
          </a:p>
          <a:p>
            <a:pPr marL="457200" lvl="0" indent="-457200">
              <a:buFont typeface="+mj-lt"/>
              <a:buAutoNum type="arabicPeriod" startAt="2"/>
            </a:pPr>
            <a:r>
              <a:rPr lang="en-US" sz="2000" dirty="0">
                <a:latin typeface="Calisto MT" panose="02040603050505030304" pitchFamily="18" charset="0"/>
                <a:ea typeface="Arial Narrow"/>
                <a:cs typeface="Calisto MT"/>
                <a:sym typeface="Arial Narrow"/>
              </a:rPr>
              <a:t>From this exercise, what did you learn about the kinds of syllable patterns you like or dislike?</a:t>
            </a:r>
          </a:p>
          <a:p>
            <a:pPr marL="457200" lvl="0" indent="-457200">
              <a:buAutoNum type="arabicPeriod" startAt="2"/>
            </a:pPr>
            <a:endParaRPr lang="en-US" sz="2000" dirty="0">
              <a:latin typeface="Calisto MT" panose="02040603050505030304" pitchFamily="18" charset="0"/>
              <a:ea typeface="Arial Narrow"/>
              <a:cs typeface="Calisto MT"/>
              <a:sym typeface="Arial Narrow"/>
            </a:endParaRPr>
          </a:p>
          <a:p>
            <a:pPr marL="457200" lvl="0" indent="-457200">
              <a:buAutoNum type="arabicPeriod" startAt="2"/>
            </a:pPr>
            <a:r>
              <a:rPr lang="en-US" sz="2000" dirty="0">
                <a:latin typeface="Calisto MT" panose="02040603050505030304" pitchFamily="18" charset="0"/>
                <a:ea typeface="Arial Narrow"/>
                <a:cs typeface="Calisto MT"/>
                <a:sym typeface="Arial Narrow"/>
              </a:rPr>
              <a:t>Write a verse and chorus that uses each of the three patterns you discovered. This writing (and all your writing for this unit) could become part of your final song or you could just use it as practice. </a:t>
            </a:r>
          </a:p>
        </p:txBody>
      </p:sp>
      <p:pic>
        <p:nvPicPr>
          <p:cNvPr id="10" name="Picture 9">
            <a:extLst>
              <a:ext uri="{FF2B5EF4-FFF2-40B4-BE49-F238E27FC236}">
                <a16:creationId xmlns:a16="http://schemas.microsoft.com/office/drawing/2014/main" id="{7A744FB4-FF80-4689-8E51-31A257196CAD}"/>
              </a:ext>
            </a:extLst>
          </p:cNvPr>
          <p:cNvPicPr/>
          <p:nvPr/>
        </p:nvPicPr>
        <p:blipFill>
          <a:blip r:embed="rId3" cstate="screen">
            <a:extLst>
              <a:ext uri="{28A0092B-C50C-407E-A947-70E740481C1C}">
                <a14:useLocalDpi xmlns:a14="http://schemas.microsoft.com/office/drawing/2010/main"/>
              </a:ext>
            </a:extLst>
          </a:blip>
          <a:stretch>
            <a:fillRect/>
          </a:stretch>
        </p:blipFill>
        <p:spPr>
          <a:xfrm>
            <a:off x="399309" y="2065468"/>
            <a:ext cx="1043492" cy="1053650"/>
          </a:xfrm>
          <a:prstGeom prst="rect">
            <a:avLst/>
          </a:prstGeom>
        </p:spPr>
      </p:pic>
    </p:spTree>
    <p:extLst>
      <p:ext uri="{BB962C8B-B14F-4D97-AF65-F5344CB8AC3E}">
        <p14:creationId xmlns:p14="http://schemas.microsoft.com/office/powerpoint/2010/main" val="97746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54"/>
          <p:cNvSpPr/>
          <p:nvPr/>
        </p:nvSpPr>
        <p:spPr>
          <a:xfrm>
            <a:off x="4309068" y="1649078"/>
            <a:ext cx="3877021" cy="120032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3300" b="1">
                <a:solidFill>
                  <a:srgbClr val="C00000"/>
                </a:solidFill>
              </a:defRPr>
            </a:lvl1pPr>
          </a:lstStyle>
          <a:p>
            <a:pPr lvl="0">
              <a:defRPr sz="1800" b="0">
                <a:solidFill>
                  <a:srgbClr val="000000"/>
                </a:solidFill>
              </a:defRPr>
            </a:pPr>
            <a:endParaRPr lang="en-US" b="0" dirty="0">
              <a:latin typeface="Engravers MT"/>
              <a:cs typeface="Engravers MT"/>
            </a:endParaRPr>
          </a:p>
          <a:p>
            <a:pPr lvl="0">
              <a:defRPr sz="1800" b="0">
                <a:solidFill>
                  <a:srgbClr val="000000"/>
                </a:solidFill>
              </a:defRPr>
            </a:pPr>
            <a:endParaRPr lang="en-US" sz="1800" b="0" dirty="0">
              <a:latin typeface="Engravers MT"/>
              <a:cs typeface="Engravers MT"/>
            </a:endParaRPr>
          </a:p>
          <a:p>
            <a:pPr lvl="0" algn="l">
              <a:defRPr sz="1800" b="0">
                <a:solidFill>
                  <a:srgbClr val="000000"/>
                </a:solidFill>
              </a:defRPr>
            </a:pPr>
            <a:r>
              <a:rPr sz="3600" b="0" dirty="0">
                <a:solidFill>
                  <a:srgbClr val="002060"/>
                </a:solidFill>
                <a:latin typeface="Engravers MT"/>
                <a:cs typeface="Engravers MT"/>
              </a:rPr>
              <a:t>FREE WRITE</a:t>
            </a:r>
          </a:p>
        </p:txBody>
      </p:sp>
      <p:sp>
        <p:nvSpPr>
          <p:cNvPr id="7" name="Rectangle 6"/>
          <p:cNvSpPr/>
          <p:nvPr/>
        </p:nvSpPr>
        <p:spPr>
          <a:xfrm>
            <a:off x="2555739" y="3240350"/>
            <a:ext cx="8665986" cy="2677656"/>
          </a:xfrm>
          <a:prstGeom prst="rect">
            <a:avLst/>
          </a:prstGeom>
        </p:spPr>
        <p:txBody>
          <a:bodyPr wrap="square">
            <a:spAutoFit/>
          </a:bodyPr>
          <a:lstStyle/>
          <a:p>
            <a:pPr algn="l">
              <a:defRPr/>
            </a:pPr>
            <a:r>
              <a:rPr lang="en-US" sz="2400" b="1" dirty="0">
                <a:solidFill>
                  <a:srgbClr val="00B050"/>
                </a:solidFill>
                <a:latin typeface="Calisto MT"/>
                <a:ea typeface="Lustria"/>
                <a:cs typeface="Calisto MT"/>
                <a:sym typeface="Lustria"/>
              </a:rPr>
              <a:t>Do</a:t>
            </a:r>
            <a:r>
              <a:rPr lang="en-US" sz="2400" dirty="0">
                <a:solidFill>
                  <a:sysClr val="windowText" lastClr="000000"/>
                </a:solidFill>
                <a:latin typeface="Calisto MT"/>
                <a:ea typeface="Lustria"/>
                <a:cs typeface="Calisto MT"/>
                <a:sym typeface="Lustria"/>
              </a:rPr>
              <a:t>: Write about anything on your mind.</a:t>
            </a:r>
          </a:p>
          <a:p>
            <a:pPr algn="l">
              <a:defRPr/>
            </a:pPr>
            <a:endParaRPr lang="en-US" sz="2400" dirty="0">
              <a:solidFill>
                <a:sysClr val="windowText" lastClr="000000"/>
              </a:solidFill>
              <a:latin typeface="Calisto MT"/>
              <a:ea typeface="Lustria"/>
              <a:cs typeface="Calisto MT"/>
              <a:sym typeface="Lustria"/>
            </a:endParaRPr>
          </a:p>
          <a:p>
            <a:pPr algn="l">
              <a:defRPr/>
            </a:pPr>
            <a:r>
              <a:rPr lang="en-US" sz="2400" b="1" dirty="0">
                <a:solidFill>
                  <a:srgbClr val="00B050"/>
                </a:solidFill>
                <a:latin typeface="Calisto MT"/>
                <a:ea typeface="Lustria"/>
                <a:cs typeface="Calisto MT"/>
                <a:sym typeface="Lustria"/>
              </a:rPr>
              <a:t>Do</a:t>
            </a:r>
            <a:r>
              <a:rPr lang="en-US" sz="2400" dirty="0">
                <a:solidFill>
                  <a:sysClr val="windowText" lastClr="000000"/>
                </a:solidFill>
                <a:latin typeface="Calisto MT"/>
                <a:ea typeface="Lustria"/>
                <a:cs typeface="Calisto MT"/>
                <a:sym typeface="Lustria"/>
              </a:rPr>
              <a:t>: Focus on writing for the entire five minutes.</a:t>
            </a:r>
          </a:p>
          <a:p>
            <a:pPr algn="l">
              <a:defRPr/>
            </a:pPr>
            <a:endParaRPr lang="en-US" sz="2400" dirty="0">
              <a:solidFill>
                <a:sysClr val="windowText" lastClr="000000"/>
              </a:solidFill>
              <a:latin typeface="Calisto MT"/>
              <a:ea typeface="Lustria"/>
              <a:cs typeface="Calisto MT"/>
              <a:sym typeface="Lustria"/>
            </a:endParaRPr>
          </a:p>
          <a:p>
            <a:pPr algn="l">
              <a:defRPr/>
            </a:pPr>
            <a:r>
              <a:rPr lang="en-US" sz="2400" b="1" dirty="0">
                <a:solidFill>
                  <a:srgbClr val="00B050"/>
                </a:solidFill>
                <a:latin typeface="Calisto MT"/>
                <a:ea typeface="Lustria"/>
                <a:cs typeface="Calisto MT"/>
                <a:sym typeface="Lustria"/>
              </a:rPr>
              <a:t>Do</a:t>
            </a:r>
            <a:r>
              <a:rPr lang="en-US" sz="2400" dirty="0">
                <a:solidFill>
                  <a:sysClr val="windowText" lastClr="000000"/>
                </a:solidFill>
                <a:latin typeface="Calisto MT"/>
                <a:ea typeface="Lustria"/>
                <a:cs typeface="Calisto MT"/>
                <a:sym typeface="Lustria"/>
              </a:rPr>
              <a:t>: Keep your pen or pencil moving for the whole five minutes.</a:t>
            </a:r>
          </a:p>
          <a:p>
            <a:pPr algn="l">
              <a:defRPr/>
            </a:pPr>
            <a:endParaRPr lang="en-US" sz="2400" dirty="0">
              <a:solidFill>
                <a:sysClr val="windowText" lastClr="000000"/>
              </a:solidFill>
              <a:latin typeface="Calisto MT"/>
              <a:ea typeface="Lustria"/>
              <a:cs typeface="Calisto MT"/>
              <a:sym typeface="Lustria"/>
            </a:endParaRPr>
          </a:p>
          <a:p>
            <a:pPr algn="l">
              <a:defRPr/>
            </a:pPr>
            <a:r>
              <a:rPr lang="en-US" sz="2400" b="1" dirty="0">
                <a:solidFill>
                  <a:srgbClr val="FF0000"/>
                </a:solidFill>
                <a:latin typeface="Calisto MT"/>
                <a:ea typeface="Lustria"/>
                <a:cs typeface="Calisto MT"/>
                <a:sym typeface="Lustria"/>
              </a:rPr>
              <a:t>Don’t</a:t>
            </a:r>
            <a:r>
              <a:rPr lang="en-US" sz="2400" dirty="0">
                <a:solidFill>
                  <a:sysClr val="windowText" lastClr="000000"/>
                </a:solidFill>
                <a:latin typeface="Calisto MT"/>
                <a:ea typeface="Lustria"/>
                <a:cs typeface="Calisto MT"/>
                <a:sym typeface="Lustria"/>
              </a:rPr>
              <a:t>: Worry about conventions like spelling or punctuation.</a:t>
            </a:r>
            <a:endParaRPr lang="en-US" sz="2400" dirty="0">
              <a:solidFill>
                <a:sysClr val="windowText" lastClr="000000"/>
              </a:solidFill>
            </a:endParaRPr>
          </a:p>
        </p:txBody>
      </p:sp>
      <p:pic>
        <p:nvPicPr>
          <p:cNvPr id="5" name="Picture 4" descr="Free Journal Writing Cliparts, Download Free Journal Writing Cliparts png  images, Free ClipArts on Clipart Library">
            <a:extLst>
              <a:ext uri="{FF2B5EF4-FFF2-40B4-BE49-F238E27FC236}">
                <a16:creationId xmlns:a16="http://schemas.microsoft.com/office/drawing/2014/main" id="{C768510F-1EAB-4D81-923A-40CBC27AEE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572" y="2162287"/>
            <a:ext cx="1111405" cy="107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64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hape 43"/>
          <p:cNvSpPr/>
          <p:nvPr/>
        </p:nvSpPr>
        <p:spPr>
          <a:xfrm>
            <a:off x="2050546" y="1990186"/>
            <a:ext cx="8092915" cy="50673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endParaRPr sz="1900" dirty="0">
              <a:latin typeface="Calisto MT"/>
              <a:ea typeface="Calisto MT"/>
              <a:cs typeface="Calisto MT"/>
              <a:sym typeface="Calisto MT"/>
            </a:endParaRPr>
          </a:p>
          <a:p>
            <a:pPr algn="ctr"/>
            <a:r>
              <a:rPr sz="3600" dirty="0">
                <a:solidFill>
                  <a:srgbClr val="002060"/>
                </a:solidFill>
                <a:latin typeface="Engravers MT"/>
                <a:ea typeface="Engravers MT"/>
                <a:cs typeface="Engravers MT"/>
                <a:sym typeface="Engravers MT"/>
              </a:rPr>
              <a:t>BRAINSTORM </a:t>
            </a:r>
          </a:p>
          <a:p>
            <a:pPr algn="ctr"/>
            <a:endParaRPr b="1" u="sng" dirty="0">
              <a:solidFill>
                <a:srgbClr val="C00000"/>
              </a:solidFill>
              <a:latin typeface="Arial Narrow"/>
              <a:ea typeface="Arial Narrow"/>
              <a:cs typeface="Arial Narrow"/>
              <a:sym typeface="Arial Narrow"/>
            </a:endParaRPr>
          </a:p>
          <a:p>
            <a:pPr algn="ctr"/>
            <a:endParaRPr sz="3200" b="1" u="sng" dirty="0">
              <a:solidFill>
                <a:srgbClr val="C00000"/>
              </a:solidFill>
              <a:latin typeface="Arial Narrow"/>
              <a:ea typeface="Arial Narrow"/>
              <a:cs typeface="Arial Narrow"/>
              <a:sym typeface="Arial Narrow"/>
            </a:endParaRPr>
          </a:p>
          <a:p>
            <a:pPr algn="ctr"/>
            <a:r>
              <a:rPr sz="2400" dirty="0">
                <a:latin typeface="Calisto MT"/>
                <a:ea typeface="Calisto MT"/>
                <a:cs typeface="Calisto MT"/>
                <a:sym typeface="Calisto MT"/>
              </a:rPr>
              <a:t>In your journal, spend one minute </a:t>
            </a:r>
            <a:r>
              <a:rPr sz="2400" b="1" dirty="0">
                <a:latin typeface="Calisto MT"/>
                <a:ea typeface="Calisto MT"/>
                <a:cs typeface="Calisto MT"/>
                <a:sym typeface="Calisto MT"/>
              </a:rPr>
              <a:t>defining rhythm </a:t>
            </a:r>
            <a:r>
              <a:rPr sz="2400" dirty="0">
                <a:latin typeface="Calisto MT"/>
                <a:ea typeface="Calisto MT"/>
                <a:cs typeface="Calisto MT"/>
                <a:sym typeface="Calisto MT"/>
              </a:rPr>
              <a:t>and </a:t>
            </a:r>
            <a:r>
              <a:rPr sz="2400" b="1" dirty="0">
                <a:latin typeface="Calisto MT"/>
                <a:ea typeface="Calisto MT"/>
                <a:cs typeface="Calisto MT"/>
                <a:sym typeface="Calisto MT"/>
              </a:rPr>
              <a:t>naming places where you hear rhythm</a:t>
            </a:r>
            <a:r>
              <a:rPr sz="2400" dirty="0">
                <a:latin typeface="Calisto MT"/>
                <a:ea typeface="Calisto MT"/>
                <a:cs typeface="Calisto MT"/>
                <a:sym typeface="Calisto MT"/>
              </a:rPr>
              <a:t>.</a:t>
            </a:r>
          </a:p>
          <a:p>
            <a:pPr algn="ctr"/>
            <a:endParaRPr sz="2400" dirty="0">
              <a:latin typeface="Calisto MT"/>
              <a:ea typeface="Calisto MT"/>
              <a:cs typeface="Calisto MT"/>
              <a:sym typeface="Calisto MT"/>
            </a:endParaRPr>
          </a:p>
          <a:p>
            <a:pPr algn="ctr"/>
            <a:r>
              <a:rPr sz="2400" dirty="0">
                <a:solidFill>
                  <a:schemeClr val="accent4">
                    <a:lumMod val="75000"/>
                  </a:schemeClr>
                </a:solidFill>
                <a:latin typeface="Calisto MT"/>
                <a:ea typeface="Calisto MT"/>
                <a:cs typeface="Calisto MT"/>
                <a:sym typeface="Calisto MT"/>
              </a:rPr>
              <a:t>Ready</a:t>
            </a:r>
            <a:r>
              <a:rPr sz="2400" dirty="0">
                <a:latin typeface="Calisto MT"/>
                <a:ea typeface="Calisto MT"/>
                <a:cs typeface="Calisto MT"/>
                <a:sym typeface="Calisto MT"/>
              </a:rPr>
              <a:t>… </a:t>
            </a:r>
            <a:r>
              <a:rPr lang="en-US" sz="2400" dirty="0">
                <a:solidFill>
                  <a:schemeClr val="accent4">
                    <a:lumMod val="75000"/>
                  </a:schemeClr>
                </a:solidFill>
                <a:latin typeface="Calisto MT"/>
                <a:ea typeface="Calisto MT"/>
                <a:cs typeface="Calisto MT"/>
                <a:sym typeface="Calisto MT"/>
              </a:rPr>
              <a:t>s</a:t>
            </a:r>
            <a:r>
              <a:rPr sz="2400" dirty="0">
                <a:solidFill>
                  <a:schemeClr val="accent4">
                    <a:lumMod val="75000"/>
                  </a:schemeClr>
                </a:solidFill>
                <a:latin typeface="Calisto MT"/>
                <a:ea typeface="Calisto MT"/>
                <a:cs typeface="Calisto MT"/>
                <a:sym typeface="Calisto MT"/>
              </a:rPr>
              <a:t>et</a:t>
            </a:r>
            <a:r>
              <a:rPr sz="2400" dirty="0">
                <a:latin typeface="Calisto MT"/>
                <a:ea typeface="Calisto MT"/>
                <a:cs typeface="Calisto MT"/>
                <a:sym typeface="Calisto MT"/>
              </a:rPr>
              <a:t>… </a:t>
            </a:r>
            <a:r>
              <a:rPr sz="2400" b="1" dirty="0">
                <a:solidFill>
                  <a:schemeClr val="accent6"/>
                </a:solidFill>
                <a:latin typeface="Calisto MT"/>
                <a:ea typeface="Calisto MT"/>
                <a:cs typeface="Calisto MT"/>
                <a:sym typeface="Calisto MT"/>
              </a:rPr>
              <a:t>GO</a:t>
            </a:r>
            <a:r>
              <a:rPr lang="en-US" sz="2400" dirty="0">
                <a:latin typeface="Calisto MT"/>
                <a:ea typeface="Calisto MT"/>
                <a:cs typeface="Calisto MT"/>
                <a:sym typeface="Calisto MT"/>
              </a:rPr>
              <a:t>!</a:t>
            </a:r>
            <a:endParaRPr sz="2400" dirty="0">
              <a:latin typeface="Calisto MT"/>
              <a:ea typeface="Calisto MT"/>
              <a:cs typeface="Calisto MT"/>
              <a:sym typeface="Calisto MT"/>
            </a:endParaRPr>
          </a:p>
        </p:txBody>
      </p:sp>
      <p:pic>
        <p:nvPicPr>
          <p:cNvPr id="4" name="Picture 3" descr="Free Journal Writing Cliparts, Download Free Journal Writing Cliparts png  images, Free ClipArts on Clipart Library">
            <a:extLst>
              <a:ext uri="{FF2B5EF4-FFF2-40B4-BE49-F238E27FC236}">
                <a16:creationId xmlns:a16="http://schemas.microsoft.com/office/drawing/2014/main" id="{E7767A5E-C143-4CD0-B469-3286C23E6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572" y="2162287"/>
            <a:ext cx="1171647" cy="113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93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hape 47"/>
          <p:cNvSpPr/>
          <p:nvPr/>
        </p:nvSpPr>
        <p:spPr>
          <a:xfrm>
            <a:off x="2003469" y="1571521"/>
            <a:ext cx="8528396" cy="124126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lnSpcReduction="10000"/>
          </a:bodyPr>
          <a:lstStyle/>
          <a:p>
            <a:endParaRPr sz="1900" dirty="0">
              <a:latin typeface="Calisto MT"/>
              <a:ea typeface="Calisto MT"/>
              <a:cs typeface="Calisto MT"/>
              <a:sym typeface="Calisto MT"/>
            </a:endParaRPr>
          </a:p>
          <a:p>
            <a:endParaRPr lang="en-US" sz="3200" dirty="0">
              <a:solidFill>
                <a:srgbClr val="C00000"/>
              </a:solidFill>
              <a:latin typeface="Engravers MT"/>
              <a:ea typeface="Engravers MT"/>
              <a:cs typeface="Engravers MT"/>
              <a:sym typeface="Engravers MT"/>
            </a:endParaRPr>
          </a:p>
          <a:p>
            <a:pPr algn="ctr"/>
            <a:r>
              <a:rPr sz="4200" dirty="0">
                <a:solidFill>
                  <a:srgbClr val="002060"/>
                </a:solidFill>
                <a:latin typeface="Engravers MT"/>
                <a:ea typeface="Engravers MT"/>
                <a:cs typeface="Engravers MT"/>
                <a:sym typeface="Engravers MT"/>
              </a:rPr>
              <a:t>ACTIVITY</a:t>
            </a:r>
          </a:p>
        </p:txBody>
      </p:sp>
      <p:sp>
        <p:nvSpPr>
          <p:cNvPr id="7" name="Shape 46">
            <a:extLst>
              <a:ext uri="{FF2B5EF4-FFF2-40B4-BE49-F238E27FC236}">
                <a16:creationId xmlns:a16="http://schemas.microsoft.com/office/drawing/2014/main" id="{0675E56C-209A-409F-BF70-FCE70355E06C}"/>
              </a:ext>
            </a:extLst>
          </p:cNvPr>
          <p:cNvSpPr/>
          <p:nvPr/>
        </p:nvSpPr>
        <p:spPr>
          <a:xfrm>
            <a:off x="196827" y="2851118"/>
            <a:ext cx="10201665" cy="4744947"/>
          </a:xfrm>
          <a:prstGeom prst="rect">
            <a:avLst/>
          </a:prstGeom>
          <a:ln w="12700">
            <a:miter lim="400000"/>
          </a:ln>
          <a:extLst>
            <a:ext uri="{C572A759-6A51-4108-AA02-DFA0A04FC94B}">
              <ma14:wrappingTextBoxFlag xmlns="" xmlns:ma14="http://schemas.microsoft.com/office/mac/drawingml/2011/main" val="1"/>
            </a:ext>
          </a:extLst>
        </p:spPr>
        <p:txBody>
          <a:bodyPr wrap="none" lIns="457200" tIns="457200" rIns="457200" bIns="457200">
            <a:noAutofit/>
          </a:bodyPr>
          <a:lstStyle/>
          <a:p>
            <a:pPr algn="l"/>
            <a:r>
              <a:rPr sz="2800" b="1" dirty="0">
                <a:latin typeface="Calisto MT"/>
                <a:ea typeface="Calisto MT"/>
                <a:cs typeface="Calisto MT"/>
                <a:sym typeface="Calisto MT"/>
              </a:rPr>
              <a:t>Words + Music = a Song!</a:t>
            </a:r>
          </a:p>
          <a:p>
            <a:pPr algn="l"/>
            <a:r>
              <a:rPr sz="2400" dirty="0">
                <a:latin typeface="Calisto MT"/>
                <a:ea typeface="Calisto MT"/>
                <a:cs typeface="Calisto MT"/>
                <a:sym typeface="Calisto MT"/>
              </a:rPr>
              <a:t>For lyrics to fit well with music, songwriters </a:t>
            </a:r>
            <a:endParaRPr lang="en-US" sz="2400" dirty="0">
              <a:latin typeface="Calisto MT"/>
              <a:ea typeface="Calisto MT"/>
              <a:cs typeface="Calisto MT"/>
              <a:sym typeface="Calisto MT"/>
            </a:endParaRPr>
          </a:p>
          <a:p>
            <a:pPr algn="l"/>
            <a:r>
              <a:rPr sz="2400" dirty="0">
                <a:latin typeface="Calisto MT"/>
                <a:ea typeface="Calisto MT"/>
                <a:cs typeface="Calisto MT"/>
                <a:sym typeface="Calisto MT"/>
              </a:rPr>
              <a:t>need to learn about rhythm and syllables.</a:t>
            </a:r>
            <a:endParaRPr lang="en-US" sz="2400" dirty="0">
              <a:latin typeface="Calisto MT"/>
              <a:ea typeface="Calisto MT"/>
              <a:cs typeface="Calisto MT"/>
              <a:sym typeface="Calisto MT"/>
            </a:endParaRPr>
          </a:p>
          <a:p>
            <a:pPr algn="l"/>
            <a:endParaRPr sz="1200" dirty="0">
              <a:latin typeface="Calisto MT"/>
              <a:ea typeface="Calisto MT"/>
              <a:cs typeface="Calisto MT"/>
              <a:sym typeface="Calisto MT"/>
            </a:endParaRPr>
          </a:p>
          <a:p>
            <a:pPr algn="l"/>
            <a:r>
              <a:rPr lang="en-US" sz="2600" b="1" dirty="0">
                <a:solidFill>
                  <a:srgbClr val="1C3E0E"/>
                </a:solidFill>
                <a:latin typeface="Calisto MT"/>
                <a:ea typeface="Calisto MT"/>
                <a:cs typeface="Calisto MT"/>
                <a:sym typeface="Calisto MT"/>
              </a:rPr>
              <a:t>	</a:t>
            </a:r>
            <a:r>
              <a:rPr sz="2400" b="1" dirty="0">
                <a:solidFill>
                  <a:srgbClr val="002060"/>
                </a:solidFill>
                <a:latin typeface="Calisto MT"/>
                <a:ea typeface="Calisto MT"/>
                <a:cs typeface="Calisto MT"/>
                <a:sym typeface="Calisto MT"/>
              </a:rPr>
              <a:t>Rhythm</a:t>
            </a:r>
            <a:r>
              <a:rPr sz="2400" dirty="0">
                <a:solidFill>
                  <a:srgbClr val="002060"/>
                </a:solidFill>
                <a:latin typeface="Calisto MT"/>
                <a:ea typeface="Calisto MT"/>
                <a:cs typeface="Calisto MT"/>
                <a:sym typeface="Calisto MT"/>
              </a:rPr>
              <a:t> </a:t>
            </a:r>
            <a:r>
              <a:rPr lang="en-US" sz="2400" dirty="0">
                <a:solidFill>
                  <a:srgbClr val="002060"/>
                </a:solidFill>
                <a:latin typeface="Calisto MT"/>
                <a:ea typeface="Calisto MT"/>
                <a:cs typeface="Calisto MT"/>
                <a:sym typeface="Calisto MT"/>
              </a:rPr>
              <a:t> </a:t>
            </a:r>
            <a:r>
              <a:rPr sz="2400" dirty="0">
                <a:latin typeface="Calisto MT"/>
                <a:ea typeface="Calisto MT"/>
                <a:cs typeface="Calisto MT"/>
                <a:sym typeface="Calisto MT"/>
              </a:rPr>
              <a:t>is a pattern of sounds and silences</a:t>
            </a:r>
            <a:r>
              <a:rPr lang="en-US" sz="2400" dirty="0">
                <a:latin typeface="Calisto MT"/>
                <a:ea typeface="Calisto MT"/>
                <a:cs typeface="Calisto MT"/>
                <a:sym typeface="Calisto MT"/>
              </a:rPr>
              <a:t>.</a:t>
            </a:r>
          </a:p>
          <a:p>
            <a:pPr algn="l"/>
            <a:endParaRPr sz="1200" dirty="0">
              <a:latin typeface="Calisto MT"/>
              <a:ea typeface="Calisto MT"/>
              <a:cs typeface="Calisto MT"/>
              <a:sym typeface="Calisto MT"/>
            </a:endParaRPr>
          </a:p>
          <a:p>
            <a:pPr algn="l"/>
            <a:r>
              <a:rPr lang="en-US" sz="2400" b="1" dirty="0">
                <a:solidFill>
                  <a:srgbClr val="1C3E0E"/>
                </a:solidFill>
                <a:latin typeface="Calisto MT"/>
                <a:ea typeface="Calisto MT"/>
                <a:cs typeface="Calisto MT"/>
                <a:sym typeface="Calisto MT"/>
              </a:rPr>
              <a:t>	</a:t>
            </a:r>
            <a:r>
              <a:rPr sz="2400" b="1" dirty="0">
                <a:solidFill>
                  <a:srgbClr val="002060"/>
                </a:solidFill>
                <a:latin typeface="Calisto MT"/>
                <a:ea typeface="Calisto MT"/>
                <a:cs typeface="Calisto MT"/>
                <a:sym typeface="Calisto MT"/>
              </a:rPr>
              <a:t>Syllables</a:t>
            </a:r>
            <a:r>
              <a:rPr sz="2400" dirty="0">
                <a:solidFill>
                  <a:srgbClr val="002060"/>
                </a:solidFill>
                <a:latin typeface="Calisto MT"/>
                <a:ea typeface="Calisto MT"/>
                <a:cs typeface="Calisto MT"/>
                <a:sym typeface="Calisto MT"/>
              </a:rPr>
              <a:t> </a:t>
            </a:r>
            <a:r>
              <a:rPr lang="en-US" sz="2400" dirty="0">
                <a:solidFill>
                  <a:srgbClr val="002060"/>
                </a:solidFill>
                <a:latin typeface="Calisto MT"/>
                <a:ea typeface="Calisto MT"/>
                <a:cs typeface="Calisto MT"/>
                <a:sym typeface="Calisto MT"/>
              </a:rPr>
              <a:t> </a:t>
            </a:r>
            <a:r>
              <a:rPr sz="2400" dirty="0">
                <a:latin typeface="Calisto MT"/>
                <a:ea typeface="Calisto MT"/>
                <a:cs typeface="Calisto MT"/>
                <a:sym typeface="Calisto MT"/>
              </a:rPr>
              <a:t>are the parts that a word is </a:t>
            </a:r>
            <a:r>
              <a:rPr lang="en-US" sz="2400" dirty="0">
                <a:latin typeface="Calisto MT"/>
                <a:ea typeface="Calisto MT"/>
                <a:cs typeface="Calisto MT"/>
                <a:sym typeface="Calisto MT"/>
              </a:rPr>
              <a:t>naturally </a:t>
            </a:r>
            <a:r>
              <a:rPr sz="2400" dirty="0">
                <a:latin typeface="Calisto MT"/>
                <a:ea typeface="Calisto MT"/>
                <a:cs typeface="Calisto MT"/>
                <a:sym typeface="Calisto MT"/>
              </a:rPr>
              <a:t>divided</a:t>
            </a:r>
            <a:endParaRPr lang="en-US" sz="2400" dirty="0">
              <a:latin typeface="Calisto MT"/>
              <a:ea typeface="Calisto MT"/>
              <a:cs typeface="Calisto MT"/>
              <a:sym typeface="Calisto MT"/>
            </a:endParaRPr>
          </a:p>
          <a:p>
            <a:pPr algn="l"/>
            <a:r>
              <a:rPr lang="en-US" sz="2400" dirty="0">
                <a:latin typeface="Calisto MT"/>
                <a:ea typeface="Calisto MT"/>
                <a:cs typeface="Calisto MT"/>
                <a:sym typeface="Calisto MT"/>
              </a:rPr>
              <a:t>	</a:t>
            </a:r>
            <a:r>
              <a:rPr sz="2400" dirty="0">
                <a:latin typeface="Calisto MT"/>
                <a:ea typeface="Calisto MT"/>
                <a:cs typeface="Calisto MT"/>
                <a:sym typeface="Calisto MT"/>
              </a:rPr>
              <a:t>into when it is pronounced.</a:t>
            </a:r>
          </a:p>
        </p:txBody>
      </p:sp>
      <p:pic>
        <p:nvPicPr>
          <p:cNvPr id="8" name="yToe4dnjc.jpg">
            <a:extLst>
              <a:ext uri="{FF2B5EF4-FFF2-40B4-BE49-F238E27FC236}">
                <a16:creationId xmlns:a16="http://schemas.microsoft.com/office/drawing/2014/main" id="{045B5864-A4F1-48CC-A958-3B71BD096969}"/>
              </a:ext>
            </a:extLst>
          </p:cNvPr>
          <p:cNvPicPr/>
          <p:nvPr/>
        </p:nvPicPr>
        <p:blipFill>
          <a:blip r:embed="rId3" cstate="screen">
            <a:extLst>
              <a:ext uri="{28A0092B-C50C-407E-A947-70E740481C1C}">
                <a14:useLocalDpi xmlns:a14="http://schemas.microsoft.com/office/drawing/2010/main"/>
              </a:ext>
            </a:extLst>
          </a:blip>
          <a:stretch>
            <a:fillRect/>
          </a:stretch>
        </p:blipFill>
        <p:spPr>
          <a:xfrm>
            <a:off x="7784237" y="3052761"/>
            <a:ext cx="4407763" cy="1638363"/>
          </a:xfrm>
          <a:prstGeom prst="rect">
            <a:avLst/>
          </a:prstGeom>
          <a:ln w="12700">
            <a:miter lim="400000"/>
          </a:ln>
        </p:spPr>
      </p:pic>
      <p:sp>
        <p:nvSpPr>
          <p:cNvPr id="14" name="Rectangle 13">
            <a:extLst>
              <a:ext uri="{FF2B5EF4-FFF2-40B4-BE49-F238E27FC236}">
                <a16:creationId xmlns:a16="http://schemas.microsoft.com/office/drawing/2014/main" id="{E29CBD5E-1373-453A-AC95-E79322BD5E6D}"/>
              </a:ext>
            </a:extLst>
          </p:cNvPr>
          <p:cNvSpPr/>
          <p:nvPr/>
        </p:nvSpPr>
        <p:spPr>
          <a:xfrm>
            <a:off x="1492227" y="5223591"/>
            <a:ext cx="1339046" cy="40517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793B84-38DC-4649-A172-FE25185D5C95}"/>
              </a:ext>
            </a:extLst>
          </p:cNvPr>
          <p:cNvSpPr/>
          <p:nvPr/>
        </p:nvSpPr>
        <p:spPr>
          <a:xfrm>
            <a:off x="1492227" y="4691124"/>
            <a:ext cx="1268392" cy="374904"/>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2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hape 50">
            <a:extLst>
              <a:ext uri="{FF2B5EF4-FFF2-40B4-BE49-F238E27FC236}">
                <a16:creationId xmlns:a16="http://schemas.microsoft.com/office/drawing/2014/main" id="{3D9D186E-5232-4BD7-B58B-084ACF206BCC}"/>
              </a:ext>
            </a:extLst>
          </p:cNvPr>
          <p:cNvSpPr/>
          <p:nvPr/>
        </p:nvSpPr>
        <p:spPr>
          <a:xfrm>
            <a:off x="1890245" y="2228178"/>
            <a:ext cx="8393373" cy="18796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ormAutofit/>
          </a:bodyPr>
          <a:lstStyle>
            <a:lvl1pPr algn="l">
              <a:defRPr sz="3300" b="1">
                <a:solidFill>
                  <a:srgbClr val="C00000"/>
                </a:solidFill>
                <a:latin typeface="Arial Narrow"/>
                <a:ea typeface="Arial Narrow"/>
                <a:cs typeface="Arial Narrow"/>
                <a:sym typeface="Arial Narrow"/>
              </a:defRPr>
            </a:lvl1pPr>
          </a:lstStyle>
          <a:p>
            <a:pPr lvl="0" algn="ctr">
              <a:defRPr sz="1800" b="0">
                <a:solidFill>
                  <a:srgbClr val="000000"/>
                </a:solidFill>
              </a:defRPr>
            </a:pPr>
            <a:r>
              <a:rPr sz="3200" dirty="0">
                <a:latin typeface="Century Schoolbook" panose="02040604050505020304" pitchFamily="18" charset="0"/>
              </a:rPr>
              <a:t> </a:t>
            </a:r>
            <a:r>
              <a:rPr lang="en-US" sz="3200" dirty="0">
                <a:latin typeface="Calisto MT" panose="02040603050505030304" pitchFamily="18" charset="0"/>
              </a:rPr>
              <a:t>Compare the lyrics below.</a:t>
            </a:r>
          </a:p>
          <a:p>
            <a:pPr lvl="0" algn="ctr">
              <a:defRPr sz="1800" b="0">
                <a:solidFill>
                  <a:srgbClr val="000000"/>
                </a:solidFill>
              </a:defRPr>
            </a:pPr>
            <a:r>
              <a:rPr sz="3200" dirty="0">
                <a:latin typeface="Calisto MT" panose="02040603050505030304" pitchFamily="18" charset="0"/>
              </a:rPr>
              <a:t>Does something sound wrong?</a:t>
            </a:r>
          </a:p>
        </p:txBody>
      </p:sp>
      <p:sp>
        <p:nvSpPr>
          <p:cNvPr id="9" name="Shape 52">
            <a:extLst>
              <a:ext uri="{FF2B5EF4-FFF2-40B4-BE49-F238E27FC236}">
                <a16:creationId xmlns:a16="http://schemas.microsoft.com/office/drawing/2014/main" id="{DE0F1C33-24B3-4ECC-8F7F-49E11753AA95}"/>
              </a:ext>
            </a:extLst>
          </p:cNvPr>
          <p:cNvSpPr/>
          <p:nvPr/>
        </p:nvSpPr>
        <p:spPr>
          <a:xfrm>
            <a:off x="475284" y="3650803"/>
            <a:ext cx="4874685" cy="2387601"/>
          </a:xfrm>
          <a:prstGeom prst="rect">
            <a:avLst/>
          </a:prstGeom>
          <a:ln w="12700">
            <a:miter lim="400000"/>
          </a:ln>
          <a:extLst>
            <a:ext uri="{C572A759-6A51-4108-AA02-DFA0A04FC94B}">
              <ma14:wrappingTextBoxFlag xmlns="" xmlns:ma14="http://schemas.microsoft.com/office/mac/drawingml/2011/main" val="1"/>
            </a:ext>
          </a:extLst>
        </p:spPr>
        <p:txBody>
          <a:bodyPr lIns="457200" tIns="457200" rIns="457200" bIns="457200">
            <a:normAutofit/>
          </a:bodyPr>
          <a:lstStyle/>
          <a:p>
            <a:pPr lvl="0" algn="l"/>
            <a:r>
              <a:rPr sz="2400" dirty="0">
                <a:latin typeface="Calisto MT"/>
                <a:ea typeface="Calisto MT"/>
                <a:cs typeface="Calisto MT"/>
                <a:sym typeface="Calisto MT"/>
              </a:rPr>
              <a:t>And the rocket’s red glare</a:t>
            </a:r>
          </a:p>
          <a:p>
            <a:pPr lvl="0" algn="l"/>
            <a:r>
              <a:rPr sz="2400" u="sng" dirty="0">
                <a:latin typeface="Calisto MT"/>
                <a:ea typeface="Calisto MT"/>
                <a:cs typeface="Calisto MT"/>
                <a:sym typeface="Calisto MT"/>
              </a:rPr>
              <a:t>The bombs bursting in air</a:t>
            </a:r>
          </a:p>
          <a:p>
            <a:pPr lvl="0" algn="l"/>
            <a:r>
              <a:rPr sz="2400" dirty="0">
                <a:latin typeface="Calisto MT"/>
                <a:ea typeface="Calisto MT"/>
                <a:cs typeface="Calisto MT"/>
                <a:sym typeface="Calisto MT"/>
              </a:rPr>
              <a:t>Gave proof through the night</a:t>
            </a:r>
          </a:p>
          <a:p>
            <a:pPr lvl="0" algn="l"/>
            <a:r>
              <a:rPr sz="2400" dirty="0">
                <a:latin typeface="Calisto MT"/>
                <a:ea typeface="Calisto MT"/>
                <a:cs typeface="Calisto MT"/>
                <a:sym typeface="Calisto MT"/>
              </a:rPr>
              <a:t>That our flag was still there</a:t>
            </a:r>
          </a:p>
        </p:txBody>
      </p:sp>
      <p:sp>
        <p:nvSpPr>
          <p:cNvPr id="10" name="Shape 53">
            <a:extLst>
              <a:ext uri="{FF2B5EF4-FFF2-40B4-BE49-F238E27FC236}">
                <a16:creationId xmlns:a16="http://schemas.microsoft.com/office/drawing/2014/main" id="{FD62329F-09BB-446C-9B4A-373969E31842}"/>
              </a:ext>
            </a:extLst>
          </p:cNvPr>
          <p:cNvSpPr/>
          <p:nvPr/>
        </p:nvSpPr>
        <p:spPr>
          <a:xfrm>
            <a:off x="6842033" y="4107779"/>
            <a:ext cx="5247218" cy="2387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lgn="l"/>
            <a:r>
              <a:rPr sz="2400" dirty="0">
                <a:latin typeface="Calisto MT"/>
                <a:ea typeface="Calisto MT"/>
                <a:cs typeface="Calisto MT"/>
                <a:sym typeface="Calisto MT"/>
              </a:rPr>
              <a:t>And the rocket’s red glare</a:t>
            </a:r>
          </a:p>
          <a:p>
            <a:pPr lvl="0" algn="l"/>
            <a:r>
              <a:rPr sz="2400" u="sng" dirty="0">
                <a:latin typeface="Calisto MT"/>
                <a:ea typeface="Calisto MT"/>
                <a:cs typeface="Calisto MT"/>
                <a:sym typeface="Calisto MT"/>
              </a:rPr>
              <a:t>The bombs exploding </a:t>
            </a:r>
            <a:r>
              <a:rPr lang="en-US" sz="2400" u="sng" dirty="0">
                <a:latin typeface="Calisto MT"/>
                <a:ea typeface="Calisto MT"/>
                <a:cs typeface="Calisto MT"/>
                <a:sym typeface="Calisto MT"/>
              </a:rPr>
              <a:t>all over the place</a:t>
            </a:r>
            <a:endParaRPr sz="2400" u="sng" dirty="0">
              <a:latin typeface="Calisto MT"/>
              <a:ea typeface="Calisto MT"/>
              <a:cs typeface="Calisto MT"/>
              <a:sym typeface="Calisto MT"/>
            </a:endParaRPr>
          </a:p>
          <a:p>
            <a:pPr lvl="0" algn="l"/>
            <a:r>
              <a:rPr sz="2400" dirty="0">
                <a:latin typeface="Calisto MT"/>
                <a:ea typeface="Calisto MT"/>
                <a:cs typeface="Calisto MT"/>
                <a:sym typeface="Calisto MT"/>
              </a:rPr>
              <a:t>Gave proof through the night</a:t>
            </a:r>
          </a:p>
          <a:p>
            <a:pPr lvl="0" algn="l"/>
            <a:r>
              <a:rPr sz="2400" dirty="0">
                <a:latin typeface="Calisto MT"/>
                <a:ea typeface="Calisto MT"/>
                <a:cs typeface="Calisto MT"/>
                <a:sym typeface="Calisto MT"/>
              </a:rPr>
              <a:t>That our flag was still there</a:t>
            </a:r>
          </a:p>
        </p:txBody>
      </p:sp>
      <p:pic>
        <p:nvPicPr>
          <p:cNvPr id="11" name="american-flag-wave-metal.png">
            <a:extLst>
              <a:ext uri="{FF2B5EF4-FFF2-40B4-BE49-F238E27FC236}">
                <a16:creationId xmlns:a16="http://schemas.microsoft.com/office/drawing/2014/main" id="{E7269EC1-A095-42B7-BCCD-0C160AD3DB99}"/>
              </a:ext>
            </a:extLst>
          </p:cNvPr>
          <p:cNvPicPr/>
          <p:nvPr/>
        </p:nvPicPr>
        <p:blipFill>
          <a:blip r:embed="rId3" cstate="screen">
            <a:extLst>
              <a:ext uri="{28A0092B-C50C-407E-A947-70E740481C1C}">
                <a14:useLocalDpi xmlns:a14="http://schemas.microsoft.com/office/drawing/2010/main"/>
              </a:ext>
            </a:extLst>
          </a:blip>
          <a:stretch>
            <a:fillRect/>
          </a:stretch>
        </p:blipFill>
        <p:spPr>
          <a:xfrm>
            <a:off x="5242116" y="5675034"/>
            <a:ext cx="1106937" cy="852992"/>
          </a:xfrm>
          <a:prstGeom prst="rect">
            <a:avLst/>
          </a:prstGeom>
          <a:ln w="12700">
            <a:miter lim="400000"/>
          </a:ln>
        </p:spPr>
      </p:pic>
      <p:sp>
        <p:nvSpPr>
          <p:cNvPr id="12" name="TextBox 11">
            <a:extLst>
              <a:ext uri="{FF2B5EF4-FFF2-40B4-BE49-F238E27FC236}">
                <a16:creationId xmlns:a16="http://schemas.microsoft.com/office/drawing/2014/main" id="{F7E2B3A2-3CB9-4E51-868D-BFA4B0FB4903}"/>
              </a:ext>
            </a:extLst>
          </p:cNvPr>
          <p:cNvSpPr txBox="1"/>
          <p:nvPr/>
        </p:nvSpPr>
        <p:spPr>
          <a:xfrm>
            <a:off x="5338385" y="4341071"/>
            <a:ext cx="914400" cy="646331"/>
          </a:xfrm>
          <a:prstGeom prst="rect">
            <a:avLst/>
          </a:prstGeom>
          <a:noFill/>
        </p:spPr>
        <p:txBody>
          <a:bodyPr wrap="square" rtlCol="0">
            <a:spAutoFit/>
          </a:bodyPr>
          <a:lstStyle/>
          <a:p>
            <a:pPr algn="ctr"/>
            <a:r>
              <a:rPr lang="en-US" sz="3600" b="1" dirty="0"/>
              <a:t>VS.</a:t>
            </a:r>
          </a:p>
        </p:txBody>
      </p:sp>
      <p:sp>
        <p:nvSpPr>
          <p:cNvPr id="13" name="Shape 51">
            <a:extLst>
              <a:ext uri="{FF2B5EF4-FFF2-40B4-BE49-F238E27FC236}">
                <a16:creationId xmlns:a16="http://schemas.microsoft.com/office/drawing/2014/main" id="{01DA699F-483D-404F-A18B-5A6433B8AA10}"/>
              </a:ext>
            </a:extLst>
          </p:cNvPr>
          <p:cNvSpPr/>
          <p:nvPr/>
        </p:nvSpPr>
        <p:spPr>
          <a:xfrm>
            <a:off x="3975884" y="3429000"/>
            <a:ext cx="4240232" cy="16764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ormAutofit/>
          </a:bodyPr>
          <a:lstStyle>
            <a:lvl1pPr algn="l">
              <a:defRPr sz="2500" b="1">
                <a:latin typeface="Calisto MT"/>
                <a:ea typeface="Calisto MT"/>
                <a:cs typeface="Calisto MT"/>
                <a:sym typeface="Calisto MT"/>
              </a:defRPr>
            </a:lvl1pPr>
          </a:lstStyle>
          <a:p>
            <a:pPr lvl="0">
              <a:defRPr sz="1800" b="0"/>
            </a:pPr>
            <a:r>
              <a:rPr lang="en-US" sz="2800" dirty="0">
                <a:solidFill>
                  <a:srgbClr val="013A81"/>
                </a:solidFill>
              </a:rPr>
              <a:t>"T</a:t>
            </a:r>
            <a:r>
              <a:rPr sz="2800" dirty="0">
                <a:solidFill>
                  <a:srgbClr val="013A81"/>
                </a:solidFill>
              </a:rPr>
              <a:t>he Star-Spangled Banner</a:t>
            </a:r>
            <a:r>
              <a:rPr lang="en-US" sz="2800" dirty="0">
                <a:solidFill>
                  <a:srgbClr val="013A81"/>
                </a:solidFill>
              </a:rPr>
              <a:t>"</a:t>
            </a:r>
            <a:endParaRPr sz="2800" dirty="0">
              <a:solidFill>
                <a:srgbClr val="013A81"/>
              </a:solidFill>
            </a:endParaRPr>
          </a:p>
        </p:txBody>
      </p:sp>
    </p:spTree>
    <p:extLst>
      <p:ext uri="{BB962C8B-B14F-4D97-AF65-F5344CB8AC3E}">
        <p14:creationId xmlns:p14="http://schemas.microsoft.com/office/powerpoint/2010/main" val="172944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0">
            <a:extLst>
              <a:ext uri="{FF2B5EF4-FFF2-40B4-BE49-F238E27FC236}">
                <a16:creationId xmlns:a16="http://schemas.microsoft.com/office/drawing/2014/main" id="{885EF55B-C1BE-F342-A98A-09E119B6FB02}"/>
              </a:ext>
            </a:extLst>
          </p:cNvPr>
          <p:cNvSpPr/>
          <p:nvPr/>
        </p:nvSpPr>
        <p:spPr>
          <a:xfrm>
            <a:off x="1956920" y="2208102"/>
            <a:ext cx="8393373" cy="18796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ormAutofit/>
          </a:bodyPr>
          <a:lstStyle>
            <a:lvl1pPr algn="l">
              <a:defRPr sz="3300" b="1">
                <a:solidFill>
                  <a:srgbClr val="C00000"/>
                </a:solidFill>
                <a:latin typeface="Arial Narrow"/>
                <a:ea typeface="Arial Narrow"/>
                <a:cs typeface="Arial Narrow"/>
                <a:sym typeface="Arial Narrow"/>
              </a:defRPr>
            </a:lvl1pPr>
          </a:lstStyle>
          <a:p>
            <a:pPr lvl="0" algn="ctr">
              <a:defRPr sz="1800" b="0">
                <a:solidFill>
                  <a:srgbClr val="000000"/>
                </a:solidFill>
              </a:defRPr>
            </a:pPr>
            <a:r>
              <a:rPr sz="3200" dirty="0">
                <a:latin typeface="Century Schoolbook" panose="02040604050505020304" pitchFamily="18" charset="0"/>
              </a:rPr>
              <a:t> </a:t>
            </a:r>
            <a:r>
              <a:rPr lang="en-US" sz="3200" dirty="0">
                <a:solidFill>
                  <a:schemeClr val="tx1"/>
                </a:solidFill>
                <a:latin typeface="Calisto MT" panose="02040603050505030304" pitchFamily="18" charset="0"/>
              </a:rPr>
              <a:t>Compare the lyrics below.</a:t>
            </a:r>
          </a:p>
          <a:p>
            <a:pPr lvl="0" algn="ctr">
              <a:defRPr sz="1800" b="0">
                <a:solidFill>
                  <a:srgbClr val="000000"/>
                </a:solidFill>
              </a:defRPr>
            </a:pPr>
            <a:r>
              <a:rPr sz="3200" dirty="0">
                <a:solidFill>
                  <a:schemeClr val="tx1"/>
                </a:solidFill>
                <a:latin typeface="Calisto MT" panose="02040603050505030304" pitchFamily="18" charset="0"/>
              </a:rPr>
              <a:t>Does something sound wrong?</a:t>
            </a:r>
          </a:p>
        </p:txBody>
      </p:sp>
      <p:sp>
        <p:nvSpPr>
          <p:cNvPr id="14" name="Shape 52">
            <a:extLst>
              <a:ext uri="{FF2B5EF4-FFF2-40B4-BE49-F238E27FC236}">
                <a16:creationId xmlns:a16="http://schemas.microsoft.com/office/drawing/2014/main" id="{8F4B77BF-ECEB-480A-BE2E-6B6F9D12072C}"/>
              </a:ext>
            </a:extLst>
          </p:cNvPr>
          <p:cNvSpPr/>
          <p:nvPr/>
        </p:nvSpPr>
        <p:spPr>
          <a:xfrm>
            <a:off x="903153" y="3793481"/>
            <a:ext cx="4874685" cy="2387601"/>
          </a:xfrm>
          <a:prstGeom prst="rect">
            <a:avLst/>
          </a:prstGeom>
          <a:ln w="12700">
            <a:miter lim="400000"/>
          </a:ln>
          <a:extLst>
            <a:ext uri="{C572A759-6A51-4108-AA02-DFA0A04FC94B}">
              <ma14:wrappingTextBoxFlag xmlns:ma14="http://schemas.microsoft.com/office/mac/drawingml/2011/main" xmlns="" val="1"/>
            </a:ext>
          </a:extLst>
        </p:spPr>
        <p:txBody>
          <a:bodyPr lIns="457200" tIns="457200" rIns="457200" bIns="457200">
            <a:normAutofit/>
          </a:bodyPr>
          <a:lstStyle/>
          <a:p>
            <a:pPr>
              <a:defRPr sz="1800"/>
            </a:pPr>
            <a:r>
              <a:rPr lang="en-US" sz="2400" dirty="0">
                <a:latin typeface="Calisto MT"/>
              </a:rPr>
              <a:t>We will, we will rock you</a:t>
            </a:r>
          </a:p>
          <a:p>
            <a:pPr>
              <a:defRPr sz="1800"/>
            </a:pPr>
            <a:r>
              <a:rPr lang="en-US" sz="2400" dirty="0">
                <a:latin typeface="Calisto MT"/>
              </a:rPr>
              <a:t>We will, we will rock you</a:t>
            </a:r>
          </a:p>
          <a:p>
            <a:pPr>
              <a:defRPr sz="1800"/>
            </a:pPr>
            <a:endParaRPr lang="en-US" sz="2400" dirty="0">
              <a:latin typeface="Calisto MT"/>
            </a:endParaRPr>
          </a:p>
        </p:txBody>
      </p:sp>
      <p:sp>
        <p:nvSpPr>
          <p:cNvPr id="15" name="Shape 53">
            <a:extLst>
              <a:ext uri="{FF2B5EF4-FFF2-40B4-BE49-F238E27FC236}">
                <a16:creationId xmlns:a16="http://schemas.microsoft.com/office/drawing/2014/main" id="{ADAE0D30-A2AF-40EA-BAD2-5E1613A0147F}"/>
              </a:ext>
            </a:extLst>
          </p:cNvPr>
          <p:cNvSpPr/>
          <p:nvPr/>
        </p:nvSpPr>
        <p:spPr>
          <a:xfrm>
            <a:off x="6944782" y="4260059"/>
            <a:ext cx="5247218" cy="2387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a:defRPr sz="1800"/>
            </a:pPr>
            <a:r>
              <a:rPr lang="en-US" sz="2400" dirty="0">
                <a:latin typeface="Calisto MT"/>
              </a:rPr>
              <a:t>We will, we will rock you</a:t>
            </a:r>
          </a:p>
          <a:p>
            <a:pPr>
              <a:defRPr sz="1800"/>
            </a:pPr>
            <a:r>
              <a:rPr lang="en-US" sz="2400" dirty="0">
                <a:latin typeface="Calisto MT"/>
              </a:rPr>
              <a:t>We will, we will </a:t>
            </a:r>
            <a:r>
              <a:rPr lang="en-US" sz="2400" u="sng" dirty="0">
                <a:latin typeface="Calisto MT"/>
              </a:rPr>
              <a:t>beat you really bad</a:t>
            </a:r>
          </a:p>
        </p:txBody>
      </p:sp>
      <p:sp>
        <p:nvSpPr>
          <p:cNvPr id="16" name="TextBox 15">
            <a:extLst>
              <a:ext uri="{FF2B5EF4-FFF2-40B4-BE49-F238E27FC236}">
                <a16:creationId xmlns:a16="http://schemas.microsoft.com/office/drawing/2014/main" id="{EB3DEA32-6E30-48D8-8EBF-48BFB176C455}"/>
              </a:ext>
            </a:extLst>
          </p:cNvPr>
          <p:cNvSpPr txBox="1"/>
          <p:nvPr/>
        </p:nvSpPr>
        <p:spPr>
          <a:xfrm>
            <a:off x="5420814" y="4340951"/>
            <a:ext cx="914400" cy="646331"/>
          </a:xfrm>
          <a:prstGeom prst="rect">
            <a:avLst/>
          </a:prstGeom>
          <a:noFill/>
        </p:spPr>
        <p:txBody>
          <a:bodyPr wrap="square" rtlCol="0">
            <a:spAutoFit/>
          </a:bodyPr>
          <a:lstStyle/>
          <a:p>
            <a:pPr algn="ctr"/>
            <a:r>
              <a:rPr lang="en-US" sz="3600" b="1" dirty="0"/>
              <a:t>VS.</a:t>
            </a:r>
          </a:p>
        </p:txBody>
      </p:sp>
      <p:sp>
        <p:nvSpPr>
          <p:cNvPr id="17" name="Shape 51">
            <a:extLst>
              <a:ext uri="{FF2B5EF4-FFF2-40B4-BE49-F238E27FC236}">
                <a16:creationId xmlns:a16="http://schemas.microsoft.com/office/drawing/2014/main" id="{AA54E1CB-AEC3-4F00-B203-B1CF31933838}"/>
              </a:ext>
            </a:extLst>
          </p:cNvPr>
          <p:cNvSpPr/>
          <p:nvPr/>
        </p:nvSpPr>
        <p:spPr>
          <a:xfrm>
            <a:off x="3975884" y="3502750"/>
            <a:ext cx="4240232" cy="16764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ormAutofit/>
          </a:bodyPr>
          <a:lstStyle>
            <a:lvl1pPr algn="l">
              <a:defRPr sz="2500" b="1">
                <a:latin typeface="Calisto MT"/>
                <a:ea typeface="Calisto MT"/>
                <a:cs typeface="Calisto MT"/>
                <a:sym typeface="Calisto MT"/>
              </a:defRPr>
            </a:lvl1pPr>
          </a:lstStyle>
          <a:p>
            <a:pPr lvl="0" algn="ctr">
              <a:defRPr sz="1800" b="0"/>
            </a:pPr>
            <a:r>
              <a:rPr lang="en-US" sz="2800" dirty="0">
                <a:solidFill>
                  <a:srgbClr val="013A81"/>
                </a:solidFill>
              </a:rPr>
              <a:t>“We Will Rock You”</a:t>
            </a:r>
            <a:endParaRPr sz="2800" dirty="0">
              <a:solidFill>
                <a:srgbClr val="013A81"/>
              </a:solidFill>
            </a:endParaRPr>
          </a:p>
        </p:txBody>
      </p:sp>
    </p:spTree>
    <p:extLst>
      <p:ext uri="{BB962C8B-B14F-4D97-AF65-F5344CB8AC3E}">
        <p14:creationId xmlns:p14="http://schemas.microsoft.com/office/powerpoint/2010/main" val="220750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FE7E874-E6FC-466F-8B09-C4DAD53D6075}"/>
              </a:ext>
            </a:extLst>
          </p:cNvPr>
          <p:cNvSpPr txBox="1"/>
          <p:nvPr/>
        </p:nvSpPr>
        <p:spPr>
          <a:xfrm>
            <a:off x="2445223" y="1766688"/>
            <a:ext cx="7301551" cy="12028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200" tIns="457200" rIns="457200" bIns="457200" numCol="1" spcCol="38100" rtlCol="0" anchor="t">
            <a:noAutofit/>
          </a:bodyPr>
          <a:lstStyle/>
          <a:p>
            <a:pPr marL="0" marR="0" indent="0" algn="ctr" defTabSz="914400" rtl="0" fontAlgn="auto" latinLnBrk="1" hangingPunct="0">
              <a:lnSpc>
                <a:spcPct val="90000"/>
              </a:lnSpc>
              <a:spcBef>
                <a:spcPts val="0"/>
              </a:spcBef>
              <a:spcAft>
                <a:spcPts val="0"/>
              </a:spcAft>
              <a:buClrTx/>
              <a:buSzTx/>
              <a:buFontTx/>
              <a:buNone/>
              <a:tabLst/>
            </a:pPr>
            <a:r>
              <a:rPr kumimoji="0" lang="en-US" sz="3200" i="0" u="none" strike="noStrike" cap="none" spc="0" normalizeH="0" baseline="0" dirty="0">
                <a:ln>
                  <a:noFill/>
                </a:ln>
                <a:solidFill>
                  <a:srgbClr val="002060"/>
                </a:solidFill>
                <a:effectLst/>
                <a:uFillTx/>
                <a:latin typeface="Engravers MT" panose="02090707080505020304" pitchFamily="18" charset="0"/>
                <a:sym typeface="Calibri"/>
              </a:rPr>
              <a:t>LISTEN</a:t>
            </a:r>
          </a:p>
        </p:txBody>
      </p:sp>
      <p:sp>
        <p:nvSpPr>
          <p:cNvPr id="11" name="TextBox 10">
            <a:extLst>
              <a:ext uri="{FF2B5EF4-FFF2-40B4-BE49-F238E27FC236}">
                <a16:creationId xmlns:a16="http://schemas.microsoft.com/office/drawing/2014/main" id="{077CC226-FCD3-4D28-B429-E795FA888DBC}"/>
              </a:ext>
            </a:extLst>
          </p:cNvPr>
          <p:cNvSpPr txBox="1"/>
          <p:nvPr/>
        </p:nvSpPr>
        <p:spPr>
          <a:xfrm>
            <a:off x="2856734" y="3269434"/>
            <a:ext cx="1789016" cy="800219"/>
          </a:xfrm>
          <a:prstGeom prst="rect">
            <a:avLst/>
          </a:prstGeom>
          <a:noFill/>
        </p:spPr>
        <p:txBody>
          <a:bodyPr wrap="none" rtlCol="0">
            <a:spAutoFit/>
          </a:bodyPr>
          <a:lstStyle/>
          <a:p>
            <a:r>
              <a:rPr lang="en-US" sz="2800" b="1" dirty="0">
                <a:solidFill>
                  <a:srgbClr val="002060"/>
                </a:solidFill>
                <a:latin typeface="Calisto MT" panose="02040603050505030304" pitchFamily="18" charset="0"/>
                <a:sym typeface="Calibri"/>
              </a:rPr>
              <a:t>“Bridges”</a:t>
            </a:r>
          </a:p>
          <a:p>
            <a:endParaRPr lang="en-US" dirty="0"/>
          </a:p>
        </p:txBody>
      </p:sp>
      <p:sp>
        <p:nvSpPr>
          <p:cNvPr id="12" name="TextBox 11">
            <a:extLst>
              <a:ext uri="{FF2B5EF4-FFF2-40B4-BE49-F238E27FC236}">
                <a16:creationId xmlns:a16="http://schemas.microsoft.com/office/drawing/2014/main" id="{DF257A94-0D48-41BB-A615-62F7AA6A826C}"/>
              </a:ext>
            </a:extLst>
          </p:cNvPr>
          <p:cNvSpPr txBox="1"/>
          <p:nvPr/>
        </p:nvSpPr>
        <p:spPr>
          <a:xfrm>
            <a:off x="1610239" y="3773786"/>
            <a:ext cx="3938450" cy="892552"/>
          </a:xfrm>
          <a:prstGeom prst="rect">
            <a:avLst/>
          </a:prstGeom>
          <a:noFill/>
        </p:spPr>
        <p:txBody>
          <a:bodyPr wrap="none" rtlCol="0">
            <a:spAutoFit/>
          </a:bodyPr>
          <a:lstStyle/>
          <a:p>
            <a:pPr algn="ctr"/>
            <a:r>
              <a:rPr lang="en-US" i="1" dirty="0">
                <a:latin typeface="Calisto MT" panose="02040603050505030304" pitchFamily="18" charset="0"/>
              </a:rPr>
              <a:t>Written by </a:t>
            </a:r>
            <a:r>
              <a:rPr lang="en-US" i="1" dirty="0">
                <a:effectLst/>
                <a:latin typeface="Calisto MT" panose="02040603050505030304" pitchFamily="18" charset="0"/>
                <a:ea typeface="Times New Roman" panose="02020603050405020304" pitchFamily="18" charset="0"/>
              </a:rPr>
              <a:t>Victoria Banks / Emily Doty /</a:t>
            </a:r>
          </a:p>
          <a:p>
            <a:pPr algn="ctr"/>
            <a:r>
              <a:rPr lang="en-US" i="1" dirty="0">
                <a:effectLst/>
                <a:latin typeface="Calisto MT" panose="02040603050505030304" pitchFamily="18" charset="0"/>
                <a:ea typeface="Times New Roman" panose="02020603050405020304" pitchFamily="18" charset="0"/>
              </a:rPr>
              <a:t> Mickey Guyton / Karen </a:t>
            </a:r>
            <a:r>
              <a:rPr lang="en-US" i="1" dirty="0" err="1">
                <a:effectLst/>
                <a:latin typeface="Calisto MT" panose="02040603050505030304" pitchFamily="18" charset="0"/>
                <a:ea typeface="Times New Roman" panose="02020603050405020304" pitchFamily="18" charset="0"/>
              </a:rPr>
              <a:t>Kosowski</a:t>
            </a:r>
            <a:endParaRPr lang="en-US" i="1" dirty="0">
              <a:effectLst/>
              <a:latin typeface="Calisto MT" panose="02040603050505030304" pitchFamily="18" charset="0"/>
              <a:ea typeface="Times New Roman" panose="02020603050405020304" pitchFamily="18" charset="0"/>
            </a:endParaRPr>
          </a:p>
          <a:p>
            <a:pPr algn="ctr"/>
            <a:endParaRPr lang="en-US" sz="1600" dirty="0">
              <a:latin typeface="Calisto MT" panose="02040603050505030304" pitchFamily="18" charset="0"/>
            </a:endParaRPr>
          </a:p>
        </p:txBody>
      </p:sp>
      <p:pic>
        <p:nvPicPr>
          <p:cNvPr id="1026" name="Picture 2" descr="Bridges (EP) - Wikipedia">
            <a:extLst>
              <a:ext uri="{FF2B5EF4-FFF2-40B4-BE49-F238E27FC236}">
                <a16:creationId xmlns:a16="http://schemas.microsoft.com/office/drawing/2014/main" id="{F8A0C3A3-CAE2-4826-9992-B3F241582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239" y="2969557"/>
            <a:ext cx="3619935" cy="3597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70,483 Headphone Illustrations &amp;amp; Clip Art - iStock">
            <a:hlinkClick r:id="rId4"/>
            <a:extLst>
              <a:ext uri="{FF2B5EF4-FFF2-40B4-BE49-F238E27FC236}">
                <a16:creationId xmlns:a16="http://schemas.microsoft.com/office/drawing/2014/main" id="{B320A41E-99E6-4A05-A3E1-1F7890ADA1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719" y="5284726"/>
            <a:ext cx="1254519" cy="125451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hlinkClick r:id="rId4"/>
            <a:extLst>
              <a:ext uri="{FF2B5EF4-FFF2-40B4-BE49-F238E27FC236}">
                <a16:creationId xmlns:a16="http://schemas.microsoft.com/office/drawing/2014/main" id="{0108196C-8134-43BD-997D-9471D435A6A8}"/>
              </a:ext>
            </a:extLst>
          </p:cNvPr>
          <p:cNvSpPr/>
          <p:nvPr/>
        </p:nvSpPr>
        <p:spPr>
          <a:xfrm>
            <a:off x="2445223" y="5812422"/>
            <a:ext cx="2573517" cy="523220"/>
          </a:xfrm>
          <a:prstGeom prst="rect">
            <a:avLst/>
          </a:prstGeom>
          <a:solidFill>
            <a:schemeClr val="accent4">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here for the song.</a:t>
            </a:r>
          </a:p>
        </p:txBody>
      </p:sp>
      <p:pic>
        <p:nvPicPr>
          <p:cNvPr id="15" name="Picture 2" descr="flyer clipart - Clip Art Library">
            <a:extLst>
              <a:ext uri="{FF2B5EF4-FFF2-40B4-BE49-F238E27FC236}">
                <a16:creationId xmlns:a16="http://schemas.microsoft.com/office/drawing/2014/main" id="{7EDA38D7-0C59-4420-9D90-28E03EDB19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623" y="2130139"/>
            <a:ext cx="1201616" cy="103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42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A111D38C-51F7-46BF-BFD8-80583BE36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600" y="352449"/>
            <a:ext cx="4938800" cy="682267"/>
          </a:xfrm>
          <a:prstGeom prst="rect">
            <a:avLst/>
          </a:prstGeom>
        </p:spPr>
      </p:pic>
      <p:pic>
        <p:nvPicPr>
          <p:cNvPr id="7" name="Picture 6" descr="Text&#10;&#10;Description automatically generated">
            <a:extLst>
              <a:ext uri="{FF2B5EF4-FFF2-40B4-BE49-F238E27FC236}">
                <a16:creationId xmlns:a16="http://schemas.microsoft.com/office/drawing/2014/main" id="{72055851-E07B-4CF5-B36A-262CE9903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91" y="1329928"/>
            <a:ext cx="3946120" cy="5330882"/>
          </a:xfrm>
          <a:prstGeom prst="rect">
            <a:avLst/>
          </a:prstGeom>
        </p:spPr>
      </p:pic>
      <p:pic>
        <p:nvPicPr>
          <p:cNvPr id="9" name="Picture 8" descr="Text&#10;&#10;Description automatically generated">
            <a:extLst>
              <a:ext uri="{FF2B5EF4-FFF2-40B4-BE49-F238E27FC236}">
                <a16:creationId xmlns:a16="http://schemas.microsoft.com/office/drawing/2014/main" id="{ACF43D02-2DDF-4129-ABA9-F130D3B96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3560" y="1329928"/>
            <a:ext cx="3982323" cy="4353403"/>
          </a:xfrm>
          <a:prstGeom prst="rect">
            <a:avLst/>
          </a:prstGeom>
        </p:spPr>
      </p:pic>
      <p:pic>
        <p:nvPicPr>
          <p:cNvPr id="11" name="Picture 10" descr="Text&#10;&#10;Description automatically generated">
            <a:extLst>
              <a:ext uri="{FF2B5EF4-FFF2-40B4-BE49-F238E27FC236}">
                <a16:creationId xmlns:a16="http://schemas.microsoft.com/office/drawing/2014/main" id="{2509AF85-7C9B-48E4-B645-8B9C7B61C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133" y="1174669"/>
            <a:ext cx="3900867" cy="4878346"/>
          </a:xfrm>
          <a:prstGeom prst="rect">
            <a:avLst/>
          </a:prstGeom>
        </p:spPr>
      </p:pic>
    </p:spTree>
    <p:extLst>
      <p:ext uri="{BB962C8B-B14F-4D97-AF65-F5344CB8AC3E}">
        <p14:creationId xmlns:p14="http://schemas.microsoft.com/office/powerpoint/2010/main" val="1600631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636899D-A825-4DFB-8F71-4FB61570480D}"/>
              </a:ext>
            </a:extLst>
          </p:cNvPr>
          <p:cNvSpPr txBox="1"/>
          <p:nvPr/>
        </p:nvSpPr>
        <p:spPr>
          <a:xfrm>
            <a:off x="2807068" y="1811537"/>
            <a:ext cx="6605517" cy="1192267"/>
          </a:xfrm>
          <a:prstGeom prst="rect">
            <a:avLst/>
          </a:prstGeom>
          <a:noFill/>
          <a:ln w="12700" cap="flat">
            <a:noFill/>
            <a:miter lim="400000"/>
          </a:ln>
          <a:effectLst/>
        </p:spPr>
        <p:txBody>
          <a:bodyPr rot="0" spcFirstLastPara="1" vertOverflow="overflow" horzOverflow="overflow" vert="horz" wrap="square" lIns="457200" tIns="457200" rIns="457200" bIns="457200" numCol="1" spcCol="38100" rtlCol="0" anchor="t">
            <a:noAutofit/>
          </a:bodyPr>
          <a:lstStyle/>
          <a:p>
            <a:pPr algn="ctr" rtl="0" latinLnBrk="1" hangingPunct="0">
              <a:defRPr/>
            </a:pPr>
            <a:r>
              <a:rPr lang="en-US" sz="3600" dirty="0">
                <a:solidFill>
                  <a:srgbClr val="002060"/>
                </a:solidFill>
                <a:latin typeface="Engravers MT" panose="02090707080505020304" pitchFamily="18" charset="0"/>
              </a:rPr>
              <a:t>DISCUSSION</a:t>
            </a:r>
            <a:endParaRPr lang="en-US" sz="3600" dirty="0">
              <a:solidFill>
                <a:srgbClr val="002060"/>
              </a:solidFill>
            </a:endParaRPr>
          </a:p>
        </p:txBody>
      </p:sp>
      <p:sp>
        <p:nvSpPr>
          <p:cNvPr id="12" name="Shape 68">
            <a:extLst>
              <a:ext uri="{FF2B5EF4-FFF2-40B4-BE49-F238E27FC236}">
                <a16:creationId xmlns:a16="http://schemas.microsoft.com/office/drawing/2014/main" id="{F0885328-11E4-4AEF-9196-3B1237291CBE}"/>
              </a:ext>
            </a:extLst>
          </p:cNvPr>
          <p:cNvSpPr/>
          <p:nvPr/>
        </p:nvSpPr>
        <p:spPr>
          <a:xfrm>
            <a:off x="1238150" y="3269849"/>
            <a:ext cx="9743351" cy="189216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ormAutofit fontScale="92500"/>
          </a:bodyPr>
          <a:lstStyle/>
          <a:p>
            <a:pPr algn="l">
              <a:buSzPct val="100000"/>
            </a:pPr>
            <a:endParaRPr lang="en-US" sz="1200" dirty="0">
              <a:latin typeface="Calisto MT"/>
              <a:ea typeface="Calisto MT"/>
              <a:cs typeface="Calisto MT"/>
              <a:sym typeface="Calisto MT"/>
            </a:endParaRPr>
          </a:p>
          <a:p>
            <a:pPr marL="457200" indent="-457200" algn="l">
              <a:buSzPct val="100000"/>
              <a:buFont typeface="+mj-lt"/>
              <a:buAutoNum type="arabicPeriod"/>
            </a:pPr>
            <a:r>
              <a:rPr lang="en-US" sz="2400" dirty="0">
                <a:latin typeface="Calisto MT"/>
                <a:ea typeface="Calisto MT"/>
                <a:cs typeface="Calisto MT"/>
                <a:sym typeface="Calisto MT"/>
              </a:rPr>
              <a:t>Count the syllables for the first verse and write the total at the end of each line. </a:t>
            </a:r>
          </a:p>
          <a:p>
            <a:pPr marL="457200" indent="-457200" algn="l">
              <a:buSzPct val="100000"/>
              <a:buFont typeface="+mj-lt"/>
              <a:buAutoNum type="arabicPeriod"/>
            </a:pPr>
            <a:r>
              <a:rPr lang="en-US" sz="2400" dirty="0">
                <a:latin typeface="Calisto MT"/>
                <a:ea typeface="Calisto MT"/>
                <a:cs typeface="Calisto MT"/>
                <a:sym typeface="Calisto MT"/>
              </a:rPr>
              <a:t>Count the syllables for the remainder of the song. </a:t>
            </a:r>
          </a:p>
          <a:p>
            <a:pPr marL="457200" indent="-457200" algn="l">
              <a:buSzPct val="100000"/>
              <a:buFont typeface="+mj-lt"/>
              <a:buAutoNum type="arabicPeriod"/>
            </a:pPr>
            <a:r>
              <a:rPr lang="en-US" sz="2400" dirty="0">
                <a:latin typeface="Calisto MT"/>
                <a:ea typeface="Calisto MT"/>
                <a:cs typeface="Calisto MT"/>
                <a:sym typeface="Calisto MT"/>
              </a:rPr>
              <a:t>Compare the second and third verse to the first verse. Underline or highlight any words that slightly change the rhythm and add more syllables.</a:t>
            </a:r>
          </a:p>
          <a:p>
            <a:pPr marL="457200" indent="-457200" algn="l">
              <a:buSzPct val="100000"/>
              <a:buFont typeface="+mj-lt"/>
              <a:buAutoNum type="arabicPeriod"/>
            </a:pPr>
            <a:r>
              <a:rPr lang="en-US" sz="2400" dirty="0">
                <a:latin typeface="Calisto MT"/>
                <a:ea typeface="Calisto MT"/>
                <a:cs typeface="Calisto MT"/>
                <a:sym typeface="Calisto MT"/>
              </a:rPr>
              <a:t>What do you notice about the pattern of syllables?</a:t>
            </a:r>
            <a:endParaRPr sz="2400" dirty="0">
              <a:latin typeface="Calisto MT"/>
              <a:ea typeface="Calisto MT"/>
              <a:cs typeface="Calisto MT"/>
              <a:sym typeface="Calisto MT"/>
            </a:endParaRPr>
          </a:p>
          <a:p>
            <a:pPr algn="l"/>
            <a:endParaRPr sz="2800" dirty="0">
              <a:latin typeface="Calisto MT"/>
              <a:ea typeface="Calisto MT"/>
              <a:cs typeface="Calisto MT"/>
              <a:sym typeface="Calisto MT"/>
            </a:endParaRPr>
          </a:p>
        </p:txBody>
      </p:sp>
      <p:pic>
        <p:nvPicPr>
          <p:cNvPr id="13" name="Picture 12">
            <a:extLst>
              <a:ext uri="{FF2B5EF4-FFF2-40B4-BE49-F238E27FC236}">
                <a16:creationId xmlns:a16="http://schemas.microsoft.com/office/drawing/2014/main" id="{2C1443F1-EF5D-46AC-9CC6-2E7BE52E6F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394028" y="2136166"/>
            <a:ext cx="1774835" cy="1133452"/>
          </a:xfrm>
          <a:prstGeom prst="rect">
            <a:avLst/>
          </a:prstGeom>
        </p:spPr>
      </p:pic>
    </p:spTree>
    <p:extLst>
      <p:ext uri="{BB962C8B-B14F-4D97-AF65-F5344CB8AC3E}">
        <p14:creationId xmlns:p14="http://schemas.microsoft.com/office/powerpoint/2010/main" val="2844001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444</Words>
  <Application>Microsoft Office PowerPoint</Application>
  <PresentationFormat>Widescreen</PresentationFormat>
  <Paragraphs>78</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Narrow</vt:lpstr>
      <vt:lpstr>Calibri</vt:lpstr>
      <vt:lpstr>Calibri Light</vt:lpstr>
      <vt:lpstr>Calisto MT</vt:lpstr>
      <vt:lpstr>Century Schoolbook</vt:lpstr>
      <vt:lpstr>Engravers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Trisha Marks</dc:creator>
  <cp:lastModifiedBy>Aaron Helvig</cp:lastModifiedBy>
  <cp:revision>17</cp:revision>
  <dcterms:created xsi:type="dcterms:W3CDTF">2020-07-24T15:28:26Z</dcterms:created>
  <dcterms:modified xsi:type="dcterms:W3CDTF">2022-05-10T21:53:43Z</dcterms:modified>
</cp:coreProperties>
</file>