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8" r:id="rId6"/>
    <p:sldId id="262" r:id="rId7"/>
    <p:sldId id="269" r:id="rId8"/>
    <p:sldId id="266" r:id="rId9"/>
    <p:sldId id="270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9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0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3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9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2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6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7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7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1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hymezone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hymer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dler.com/v/2ee85d1f?secret=95891247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vimeo.com/325254090/d085f24a2c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325250713/ee52af1518" TargetMode="External"/><Relationship Id="rId3" Type="http://schemas.openxmlformats.org/officeDocument/2006/relationships/hyperlink" Target="http://www.viddler.com/v/63328f10?secret=60648104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325253707/d8efede35c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7"/>
          <p:cNvSpPr/>
          <p:nvPr/>
        </p:nvSpPr>
        <p:spPr>
          <a:xfrm>
            <a:off x="1841327" y="1313298"/>
            <a:ext cx="8528396" cy="2285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endParaRPr sz="1900" dirty="0">
              <a:latin typeface="Calisto MT"/>
              <a:ea typeface="Calisto MT"/>
              <a:cs typeface="Calisto MT"/>
              <a:sym typeface="Calisto MT"/>
            </a:endParaRPr>
          </a:p>
          <a:p>
            <a:endParaRPr lang="en-US" sz="3300" dirty="0">
              <a:solidFill>
                <a:srgbClr val="C00000"/>
              </a:solidFill>
              <a:latin typeface="Engravers MT"/>
              <a:ea typeface="Engravers MT"/>
              <a:cs typeface="Engravers MT"/>
              <a:sym typeface="Engravers MT"/>
            </a:endParaRPr>
          </a:p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RHYME</a:t>
            </a:r>
            <a:endParaRPr lang="en-US" sz="3600" dirty="0">
              <a:solidFill>
                <a:srgbClr val="002060"/>
              </a:solidFill>
              <a:latin typeface="Engravers MT"/>
              <a:ea typeface="Engravers MT"/>
              <a:cs typeface="Engravers MT"/>
              <a:sym typeface="Engravers MT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listo MT" panose="02040603050505030304" pitchFamily="18" charset="0"/>
                <a:ea typeface="Engravers MT"/>
                <a:cs typeface="Engravers MT"/>
                <a:sym typeface="Engravers MT"/>
              </a:rPr>
              <a:t>Lesson 6 | Grades </a:t>
            </a:r>
            <a:r>
              <a:rPr lang="en-US" sz="2400" dirty="0">
                <a:latin typeface="Calisto MT" panose="02040603050505030304" pitchFamily="18" charset="0"/>
                <a:ea typeface="Engravers MT"/>
                <a:cs typeface="Engravers MT"/>
                <a:sym typeface="Engravers MT"/>
              </a:rPr>
              <a:t>7-12</a:t>
            </a:r>
            <a:endParaRPr sz="2400" dirty="0">
              <a:solidFill>
                <a:schemeClr val="tx1"/>
              </a:solidFill>
              <a:latin typeface="Calisto MT" panose="02040603050505030304" pitchFamily="18" charset="0"/>
              <a:ea typeface="Engravers MT"/>
              <a:cs typeface="Engravers MT"/>
              <a:sym typeface="Engravers MT"/>
            </a:endParaRPr>
          </a:p>
          <a:p>
            <a:endParaRPr sz="2100" b="1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l"/>
            <a:endParaRPr dirty="0">
              <a:latin typeface="Calisto MT"/>
              <a:ea typeface="Calisto MT"/>
              <a:cs typeface="Calisto MT"/>
              <a:sym typeface="Calisto MT"/>
            </a:endParaRPr>
          </a:p>
          <a:p>
            <a:endParaRPr sz="1600" b="1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26" name="Picture 2" descr="Word rhyme painted on white brick wall. Word rhyme written with black paint on white brick wall royalty free illustration">
            <a:extLst>
              <a:ext uri="{FF2B5EF4-FFF2-40B4-BE49-F238E27FC236}">
                <a16:creationId xmlns:a16="http://schemas.microsoft.com/office/drawing/2014/main" xmlns="" id="{01708AF4-9CAD-42BF-9CE1-1ABD185F6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t="5941" r="6962" b="27486"/>
          <a:stretch/>
        </p:blipFill>
        <p:spPr bwMode="auto">
          <a:xfrm>
            <a:off x="3945038" y="3219249"/>
            <a:ext cx="4301924" cy="219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5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4"/>
          <p:cNvSpPr/>
          <p:nvPr/>
        </p:nvSpPr>
        <p:spPr>
          <a:xfrm>
            <a:off x="1844721" y="2207088"/>
            <a:ext cx="8552849" cy="1286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normAutofit/>
          </a:bodyPr>
          <a:lstStyle>
            <a:lvl1pPr algn="l">
              <a:defRPr sz="33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3200" dirty="0">
                <a:latin typeface="Calisto MT" panose="02040603050505030304" pitchFamily="18" charset="0"/>
              </a:rPr>
              <a:t>For help with rhyming</a:t>
            </a:r>
            <a:r>
              <a:rPr lang="en-US" sz="3200" dirty="0">
                <a:latin typeface="Calisto MT" panose="02040603050505030304" pitchFamily="18" charset="0"/>
              </a:rPr>
              <a:t>,</a:t>
            </a:r>
            <a:r>
              <a:rPr sz="3200" dirty="0">
                <a:latin typeface="Calisto MT" panose="02040603050505030304" pitchFamily="18" charset="0"/>
              </a:rPr>
              <a:t> try:</a:t>
            </a:r>
          </a:p>
        </p:txBody>
      </p:sp>
      <p:sp>
        <p:nvSpPr>
          <p:cNvPr id="5" name="Shape 53"/>
          <p:cNvSpPr/>
          <p:nvPr/>
        </p:nvSpPr>
        <p:spPr>
          <a:xfrm>
            <a:off x="2311488" y="3094152"/>
            <a:ext cx="7619317" cy="2651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normAutofit/>
          </a:bodyPr>
          <a:lstStyle/>
          <a:p>
            <a:pPr marL="160421" indent="-160421" algn="l">
              <a:buSzPct val="100000"/>
              <a:buFontTx/>
              <a:buChar char="•"/>
            </a:pPr>
            <a:r>
              <a:rPr lang="en-US" sz="2700" dirty="0"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Web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sites such as </a:t>
            </a:r>
            <a:r>
              <a:rPr sz="2400" dirty="0">
                <a:solidFill>
                  <a:srgbClr val="002060"/>
                </a:solidFill>
                <a:latin typeface="Calisto MT"/>
                <a:cs typeface="Calisto MT"/>
                <a:hlinkClick r:id="rId3"/>
              </a:rPr>
              <a:t>rhymezone.com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 and </a:t>
            </a:r>
            <a:r>
              <a:rPr sz="2400" dirty="0">
                <a:solidFill>
                  <a:srgbClr val="002060"/>
                </a:solidFill>
                <a:latin typeface="Calisto MT"/>
                <a:cs typeface="Calisto MT"/>
                <a:hlinkClick r:id="rId4"/>
              </a:rPr>
              <a:t>rhymer.com</a:t>
            </a:r>
            <a:endParaRPr sz="2400" dirty="0">
              <a:solidFill>
                <a:srgbClr val="002060"/>
              </a:solidFill>
              <a:latin typeface="Calisto MT"/>
              <a:ea typeface="Calisto MT"/>
              <a:cs typeface="Calisto MT"/>
              <a:sym typeface="Calisto MT"/>
            </a:endParaRPr>
          </a:p>
          <a:p>
            <a:pPr algn="l"/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160421" indent="-160421" algn="l">
              <a:buSzPct val="100000"/>
              <a:buFontTx/>
              <a:buChar char="•"/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A thesaurus, either on the 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I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nternet or in the library.</a:t>
            </a:r>
          </a:p>
          <a:p>
            <a:pPr algn="l"/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160421" indent="-160421" algn="l">
              <a:buSzPct val="100000"/>
              <a:buFontTx/>
              <a:buChar char="•"/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A rhyming dictionary (can be found in many libraries).</a:t>
            </a:r>
          </a:p>
          <a:p>
            <a:pPr algn="l"/>
            <a:endParaRPr sz="2900" dirty="0">
              <a:latin typeface="Calisto MT"/>
              <a:ea typeface="Calisto MT"/>
              <a:cs typeface="Calisto MT"/>
              <a:sym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952622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17B437-EF3A-1D4F-8E08-C9437D854333}"/>
              </a:ext>
            </a:extLst>
          </p:cNvPr>
          <p:cNvSpPr txBox="1"/>
          <p:nvPr/>
        </p:nvSpPr>
        <p:spPr>
          <a:xfrm>
            <a:off x="2848316" y="2151768"/>
            <a:ext cx="638928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 rtl="0" latinLnBrk="1" hangingPunct="0"/>
            <a:r>
              <a:rPr lang="en-US" sz="3600" dirty="0">
                <a:solidFill>
                  <a:srgbClr val="002060"/>
                </a:solidFill>
                <a:latin typeface="Engravers MT"/>
                <a:cs typeface="Engravers MT"/>
                <a:rtl val="0"/>
              </a:rPr>
              <a:t>ACTIVITY</a:t>
            </a:r>
            <a:endParaRPr lang="en-US" b="1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  <a:rtl val="0"/>
            </a:endParaRPr>
          </a:p>
          <a:p>
            <a:pPr algn="l" rtl="0" latinLnBrk="1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hape 76"/>
          <p:cNvSpPr/>
          <p:nvPr/>
        </p:nvSpPr>
        <p:spPr>
          <a:xfrm>
            <a:off x="1379456" y="2613432"/>
            <a:ext cx="9327001" cy="2540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200" tIns="457200" rIns="457200" bIns="457200">
            <a:normAutofit/>
          </a:bodyPr>
          <a:lstStyle/>
          <a:p>
            <a:pPr lvl="0" algn="l">
              <a:lnSpc>
                <a:spcPct val="100000"/>
              </a:lnSpc>
            </a:pPr>
            <a:r>
              <a:rPr sz="3200" dirty="0">
                <a:latin typeface="Calisto MT" panose="02040603050505030304" pitchFamily="18" charset="0"/>
                <a:ea typeface="Arial Narrow"/>
                <a:cs typeface="Arial Narrow"/>
                <a:sym typeface="Arial Narrow"/>
              </a:rPr>
              <a:t> </a:t>
            </a:r>
            <a:r>
              <a:rPr sz="3200" dirty="0">
                <a:latin typeface="Calisto MT" panose="02040603050505030304" pitchFamily="18" charset="0"/>
                <a:ea typeface="Calisto MT"/>
                <a:cs typeface="Calisto MT"/>
                <a:sym typeface="Calisto MT"/>
              </a:rPr>
              <a:t>Write four lines with one of </a:t>
            </a:r>
            <a:r>
              <a:rPr lang="en-US" sz="3200" dirty="0">
                <a:latin typeface="Calisto MT" panose="02040603050505030304" pitchFamily="18" charset="0"/>
                <a:ea typeface="Calisto MT"/>
                <a:cs typeface="Calisto MT"/>
                <a:sym typeface="Calisto MT"/>
              </a:rPr>
              <a:t>these </a:t>
            </a:r>
            <a:r>
              <a:rPr sz="3200" b="1" dirty="0">
                <a:solidFill>
                  <a:srgbClr val="002060"/>
                </a:solidFill>
                <a:latin typeface="Calisto MT" panose="02040603050505030304" pitchFamily="18" charset="0"/>
                <a:ea typeface="Calisto MT"/>
                <a:cs typeface="Calisto MT"/>
                <a:sym typeface="Calisto MT"/>
              </a:rPr>
              <a:t>rhyme schemes</a:t>
            </a:r>
            <a:r>
              <a:rPr sz="3200" dirty="0">
                <a:latin typeface="Calisto MT" panose="02040603050505030304" pitchFamily="18" charset="0"/>
                <a:ea typeface="Calisto MT"/>
                <a:cs typeface="Calisto MT"/>
                <a:sym typeface="Calisto MT"/>
              </a:rPr>
              <a:t>:</a:t>
            </a:r>
          </a:p>
          <a:p>
            <a:pPr lvl="1" indent="228600" algn="l">
              <a:lnSpc>
                <a:spcPct val="100000"/>
              </a:lnSpc>
            </a:pPr>
            <a:endParaRPr sz="27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l">
              <a:lnSpc>
                <a:spcPct val="100000"/>
              </a:lnSpc>
            </a:pPr>
            <a:endParaRPr sz="27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sp>
        <p:nvSpPr>
          <p:cNvPr id="6" name="Shape 77"/>
          <p:cNvSpPr/>
          <p:nvPr/>
        </p:nvSpPr>
        <p:spPr>
          <a:xfrm>
            <a:off x="2684343" y="3411210"/>
            <a:ext cx="2929410" cy="2339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0" tIns="457200" rIns="457200" bIns="457200">
            <a:normAutofit/>
          </a:bodyPr>
          <a:lstStyle>
            <a:lvl1pPr>
              <a:defRPr sz="5100"/>
            </a:lvl1pPr>
          </a:lstStyle>
          <a:p>
            <a:pPr lvl="0">
              <a:defRPr sz="1800"/>
            </a:pPr>
            <a:r>
              <a:rPr sz="5100" dirty="0">
                <a:latin typeface="Calisto MT"/>
                <a:cs typeface="Calisto MT"/>
              </a:rPr>
              <a:t>AABA</a:t>
            </a:r>
          </a:p>
        </p:txBody>
      </p:sp>
      <p:sp>
        <p:nvSpPr>
          <p:cNvPr id="7" name="Shape 78"/>
          <p:cNvSpPr/>
          <p:nvPr/>
        </p:nvSpPr>
        <p:spPr>
          <a:xfrm>
            <a:off x="5335533" y="3553899"/>
            <a:ext cx="1256135" cy="1518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200" tIns="457200" rIns="457200" bIns="457200">
            <a:norm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 dirty="0">
                <a:latin typeface="Calisto MT"/>
                <a:cs typeface="Calisto MT"/>
              </a:rPr>
              <a:t>or</a:t>
            </a:r>
          </a:p>
        </p:txBody>
      </p:sp>
      <p:sp>
        <p:nvSpPr>
          <p:cNvPr id="8" name="Shape 79"/>
          <p:cNvSpPr/>
          <p:nvPr/>
        </p:nvSpPr>
        <p:spPr>
          <a:xfrm>
            <a:off x="6918640" y="3848158"/>
            <a:ext cx="3546812" cy="261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5100"/>
            </a:lvl1pPr>
          </a:lstStyle>
          <a:p>
            <a:pPr lvl="0">
              <a:defRPr sz="1800"/>
            </a:pPr>
            <a:r>
              <a:rPr sz="5100" dirty="0">
                <a:latin typeface="Calisto MT"/>
                <a:cs typeface="Calisto MT"/>
              </a:rPr>
              <a:t>ABAB</a:t>
            </a:r>
          </a:p>
        </p:txBody>
      </p:sp>
      <p:pic>
        <p:nvPicPr>
          <p:cNvPr id="11" name="Picture 10" descr="Pisma_pacijena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70" y="4893217"/>
            <a:ext cx="2548066" cy="181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3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7"/>
          <p:cNvSpPr/>
          <p:nvPr/>
        </p:nvSpPr>
        <p:spPr>
          <a:xfrm>
            <a:off x="1701209" y="2027465"/>
            <a:ext cx="8846510" cy="5409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HOMEW</a:t>
            </a:r>
            <a:r>
              <a:rPr lang="en-US"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ork</a:t>
            </a:r>
          </a:p>
          <a:p>
            <a:pPr algn="ctr"/>
            <a:endParaRPr lang="en-US" sz="1200" b="1" u="sng" dirty="0">
              <a:solidFill>
                <a:srgbClr val="002060"/>
              </a:solidFill>
              <a:latin typeface="Calisto MT" panose="02040603050505030304" pitchFamily="18" charset="0"/>
              <a:ea typeface="Engravers MT"/>
              <a:cs typeface="Engravers MT"/>
              <a:sym typeface="Engravers MT"/>
            </a:endParaRPr>
          </a:p>
          <a:p>
            <a:pPr algn="ctr"/>
            <a:r>
              <a:rPr lang="en-US" sz="2400" b="1" dirty="0">
                <a:latin typeface="Calisto MT" panose="02040603050505030304" pitchFamily="18" charset="0"/>
                <a:ea typeface="Engravers MT"/>
                <a:cs typeface="Engravers MT"/>
                <a:sym typeface="Engravers MT"/>
              </a:rPr>
              <a:t>Rhyme Scheme</a:t>
            </a:r>
            <a:endParaRPr sz="2400" b="1" dirty="0">
              <a:latin typeface="Calisto MT" panose="02040603050505030304" pitchFamily="18" charset="0"/>
              <a:ea typeface="Engravers MT"/>
              <a:cs typeface="Engravers MT"/>
              <a:sym typeface="Engravers MT"/>
            </a:endParaRPr>
          </a:p>
          <a:p>
            <a:pPr algn="l"/>
            <a:endParaRPr sz="2400"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/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Pick two songs with rhyming lyrics. Locate the lyrics.</a:t>
            </a:r>
          </a:p>
          <a:p>
            <a:pPr lvl="0"/>
            <a:endParaRPr lang="en-US" sz="2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 In your journal, write down the </a:t>
            </a:r>
            <a:r>
              <a:rPr lang="en-US" sz="22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rhyme scheme </a:t>
            </a: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for each song. Are the </a:t>
            </a:r>
            <a:r>
              <a:rPr lang="en-US" sz="22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rhyme schemes </a:t>
            </a: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the same or different? Explain.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Write part or all of a song that uses what you have learned about rhyming. To get inspired, look back at your journal.  Remember </a:t>
            </a:r>
            <a:r>
              <a:rPr lang="en-US" sz="2200" dirty="0" smtClean="0">
                <a:latin typeface="Calisto MT"/>
                <a:ea typeface="Calisto MT"/>
                <a:cs typeface="Calisto MT"/>
                <a:sym typeface="Calisto MT"/>
              </a:rPr>
              <a:t>rhymes </a:t>
            </a: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can be </a:t>
            </a:r>
            <a:r>
              <a:rPr lang="en-US" sz="22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exact</a:t>
            </a: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 or </a:t>
            </a:r>
            <a:r>
              <a:rPr lang="en-US" sz="22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approximate</a:t>
            </a: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. What you write in this assignment could be part of your final </a:t>
            </a:r>
            <a:r>
              <a:rPr lang="en-US" sz="2200" dirty="0" smtClean="0">
                <a:latin typeface="Calisto MT"/>
                <a:ea typeface="Calisto MT"/>
                <a:cs typeface="Calisto MT"/>
                <a:sym typeface="Calisto MT"/>
              </a:rPr>
              <a:t>song, </a:t>
            </a: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or it could just be for practice.</a:t>
            </a:r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5" y="2196895"/>
            <a:ext cx="1206906" cy="114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5616" y="2191467"/>
            <a:ext cx="437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Engravers MT" panose="02090707080505020304" pitchFamily="18" charset="0"/>
              </a:rPr>
              <a:t>Free Write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82516" y="3238628"/>
            <a:ext cx="86659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Write about anything on your mind.</a:t>
            </a:r>
          </a:p>
          <a:p>
            <a:pPr algn="l"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Focus on writing for the entire five minutes.</a:t>
            </a:r>
          </a:p>
          <a:p>
            <a:pPr algn="l"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Keep your pen or pencil moving for the whole five minutes.</a:t>
            </a:r>
          </a:p>
          <a:p>
            <a:pPr algn="l"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FF0000"/>
                </a:solidFill>
                <a:latin typeface="Calisto MT"/>
                <a:ea typeface="Lustria"/>
                <a:cs typeface="Calisto MT"/>
                <a:sym typeface="Lustria"/>
              </a:rPr>
              <a:t>Don’t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Worry about conventions like spelling or punctuation.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xmlns="" id="{FAEA4D6F-E8D3-4DC8-A2D0-D818FDE34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87" y="2149983"/>
            <a:ext cx="1282278" cy="124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76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3"/>
          <p:cNvSpPr/>
          <p:nvPr/>
        </p:nvSpPr>
        <p:spPr>
          <a:xfrm>
            <a:off x="1938027" y="2023404"/>
            <a:ext cx="8137625" cy="5327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BRAINSTORM</a:t>
            </a:r>
            <a:r>
              <a:rPr sz="48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 </a:t>
            </a:r>
            <a:endParaRPr sz="4400" dirty="0">
              <a:solidFill>
                <a:srgbClr val="002060"/>
              </a:solidFill>
              <a:latin typeface="Engravers MT"/>
              <a:ea typeface="Engravers MT"/>
              <a:cs typeface="Engravers MT"/>
              <a:sym typeface="Engravers MT"/>
            </a:endParaRPr>
          </a:p>
          <a:p>
            <a:pPr lvl="0" algn="l"/>
            <a:endParaRPr lang="en-US" sz="30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ctr"/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In your journal, write as many words that </a:t>
            </a:r>
            <a:r>
              <a:rPr sz="2400" b="1" dirty="0">
                <a:latin typeface="Calisto MT"/>
                <a:ea typeface="Calisto MT"/>
                <a:cs typeface="Calisto MT"/>
                <a:sym typeface="Calisto MT"/>
              </a:rPr>
              <a:t>rhyme with “top”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 as you can in </a:t>
            </a:r>
            <a:r>
              <a:rPr sz="2400" dirty="0">
                <a:solidFill>
                  <a:srgbClr val="234D10"/>
                </a:solidFill>
                <a:latin typeface="Calisto MT"/>
                <a:ea typeface="Calisto MT"/>
                <a:cs typeface="Calisto MT"/>
                <a:sym typeface="Calisto MT"/>
              </a:rPr>
              <a:t>30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 seconds.</a:t>
            </a:r>
          </a:p>
          <a:p>
            <a:pPr lvl="0" algn="ctr"/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ctr"/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*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Remember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: 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rhyming words don’t have to be only one syllable. For example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,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 “hip-hop” rhymes with “top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.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”</a:t>
            </a:r>
          </a:p>
          <a:p>
            <a:pPr lvl="0" algn="ctr"/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ctr"/>
            <a:r>
              <a:rPr sz="2400" dirty="0">
                <a:solidFill>
                  <a:schemeClr val="accent4">
                    <a:lumMod val="75000"/>
                  </a:schemeClr>
                </a:solidFill>
                <a:latin typeface="Calisto MT"/>
                <a:ea typeface="Calisto MT"/>
                <a:cs typeface="Calisto MT"/>
                <a:sym typeface="Calisto MT"/>
              </a:rPr>
              <a:t>Ready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…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listo MT"/>
                <a:ea typeface="Calisto MT"/>
                <a:cs typeface="Calisto MT"/>
                <a:sym typeface="Calisto MT"/>
              </a:rPr>
              <a:t>s</a:t>
            </a:r>
            <a:r>
              <a:rPr sz="2400" dirty="0">
                <a:solidFill>
                  <a:schemeClr val="accent4">
                    <a:lumMod val="75000"/>
                  </a:schemeClr>
                </a:solidFill>
                <a:latin typeface="Calisto MT"/>
                <a:ea typeface="Calisto MT"/>
                <a:cs typeface="Calisto MT"/>
                <a:sym typeface="Calisto MT"/>
              </a:rPr>
              <a:t>et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… </a:t>
            </a:r>
            <a:r>
              <a:rPr sz="2400" b="1" dirty="0">
                <a:solidFill>
                  <a:schemeClr val="accent6"/>
                </a:solidFill>
                <a:latin typeface="Calisto MT"/>
                <a:ea typeface="Calisto MT"/>
                <a:cs typeface="Calisto MT"/>
                <a:sym typeface="Calisto MT"/>
              </a:rPr>
              <a:t>GO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!</a:t>
            </a:r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pic>
        <p:nvPicPr>
          <p:cNvPr id="4" name="Picture 3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xmlns="" id="{FD885461-4C16-49B4-A204-72577279E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4" y="2185190"/>
            <a:ext cx="1282278" cy="124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2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"/>
          <p:cNvSpPr/>
          <p:nvPr/>
        </p:nvSpPr>
        <p:spPr>
          <a:xfrm>
            <a:off x="1943381" y="1584648"/>
            <a:ext cx="8175009" cy="631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endParaRPr lang="en-US" sz="1900" dirty="0">
              <a:latin typeface="Calisto MT"/>
              <a:ea typeface="Calisto MT"/>
              <a:cs typeface="Calisto MT"/>
              <a:sym typeface="Calisto MT"/>
            </a:endParaRPr>
          </a:p>
          <a:p>
            <a:endParaRPr sz="19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ACTIVITY</a:t>
            </a:r>
            <a:endParaRPr sz="3600" b="1" u="sng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l"/>
            <a:endParaRPr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l"/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Rhymes occur when words at the end of two or more lines in a song share the same or a similar sound.</a:t>
            </a:r>
          </a:p>
          <a:p>
            <a:pPr algn="l"/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l"/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An 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exact rhyme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has the same ending sound. </a:t>
            </a: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l"/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	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Like “last,” “past,” and “fast.”</a:t>
            </a:r>
          </a:p>
          <a:p>
            <a:pPr algn="l"/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l"/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An 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approximate rhyme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sounds like a rhyme depending on how the artist sings the words. </a:t>
            </a: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l"/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	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Like “age,” “fade,” and “play.”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7356" y="4073098"/>
            <a:ext cx="1700784" cy="38048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52116" y="5181467"/>
            <a:ext cx="2691384" cy="38494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5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4614" y="3033689"/>
            <a:ext cx="1945758" cy="38494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45"/>
          <p:cNvSpPr/>
          <p:nvPr/>
        </p:nvSpPr>
        <p:spPr>
          <a:xfrm>
            <a:off x="1810031" y="1622748"/>
            <a:ext cx="8175009" cy="631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endParaRPr lang="en-US" sz="1900" dirty="0">
              <a:latin typeface="Calisto MT"/>
              <a:ea typeface="Calisto MT"/>
              <a:cs typeface="Calisto MT"/>
              <a:sym typeface="Calisto MT"/>
            </a:endParaRPr>
          </a:p>
          <a:p>
            <a:endParaRPr sz="19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ACTIVITY</a:t>
            </a:r>
            <a:endParaRPr sz="3600" b="1" u="sng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l"/>
            <a:endParaRPr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A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rhyme scheme 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describes the pattern of rhyming words at the end of lines in a song.  </a:t>
            </a:r>
          </a:p>
          <a:p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>
              <a:buSzPct val="100000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To identify the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rhyme scheme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: </a:t>
            </a:r>
          </a:p>
          <a:p>
            <a:pPr>
              <a:buSzPct val="100000"/>
            </a:pP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Use </a:t>
            </a:r>
            <a:r>
              <a:rPr lang="en-US" sz="2400" b="1" dirty="0">
                <a:latin typeface="Calisto MT"/>
                <a:ea typeface="Calisto MT"/>
                <a:cs typeface="Calisto MT"/>
                <a:sym typeface="Calisto MT"/>
              </a:rPr>
              <a:t>A 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for the first line. 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endParaRPr lang="en-US"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For any other lines that rhyme with it, also label </a:t>
            </a:r>
            <a:r>
              <a:rPr lang="en-US" sz="2400" b="1" dirty="0">
                <a:latin typeface="Calisto MT"/>
                <a:ea typeface="Calisto MT"/>
                <a:cs typeface="Calisto MT"/>
                <a:sym typeface="Calisto MT"/>
              </a:rPr>
              <a:t>A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. 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endParaRPr lang="en-US"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If a line does not rhyme with </a:t>
            </a:r>
            <a:r>
              <a:rPr lang="en-US" sz="2400" b="1" dirty="0">
                <a:latin typeface="Calisto MT"/>
                <a:ea typeface="Calisto MT"/>
                <a:cs typeface="Calisto MT"/>
                <a:sym typeface="Calisto MT"/>
              </a:rPr>
              <a:t>A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, label it </a:t>
            </a:r>
            <a:r>
              <a:rPr lang="en-US" sz="2400" b="1" dirty="0">
                <a:latin typeface="Calisto MT"/>
                <a:ea typeface="Calisto MT"/>
                <a:cs typeface="Calisto MT"/>
                <a:sym typeface="Calisto MT"/>
              </a:rPr>
              <a:t>B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757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17B437-EF3A-1D4F-8E08-C9437D854333}"/>
              </a:ext>
            </a:extLst>
          </p:cNvPr>
          <p:cNvSpPr txBox="1"/>
          <p:nvPr/>
        </p:nvSpPr>
        <p:spPr>
          <a:xfrm>
            <a:off x="2803899" y="2139721"/>
            <a:ext cx="638928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 rtl="0" latinLnBrk="1" hangingPunct="0"/>
            <a:r>
              <a:rPr lang="en-US" sz="3600" dirty="0">
                <a:solidFill>
                  <a:srgbClr val="002060"/>
                </a:solidFill>
                <a:latin typeface="Engravers MT"/>
                <a:cs typeface="Engravers MT"/>
                <a:rtl val="0"/>
              </a:rPr>
              <a:t>LISTEN</a:t>
            </a:r>
            <a:r>
              <a:rPr lang="en-US" sz="1200" dirty="0">
                <a:solidFill>
                  <a:srgbClr val="002060"/>
                </a:solidFill>
                <a:latin typeface="Engravers MT"/>
                <a:cs typeface="Engravers MT"/>
                <a:rtl val="0"/>
              </a:rPr>
              <a:t> </a:t>
            </a:r>
            <a:endParaRPr lang="en-US" b="1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  <a:rtl val="0"/>
            </a:endParaRPr>
          </a:p>
          <a:p>
            <a:pPr algn="l" rtl="0" latinLnBrk="1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hape 65">
            <a:extLst>
              <a:ext uri="{FF2B5EF4-FFF2-40B4-BE49-F238E27FC236}">
                <a16:creationId xmlns:a16="http://schemas.microsoft.com/office/drawing/2014/main" xmlns="" id="{C39DE6B0-4B67-4EB6-BE29-E08A2FEA4BB3}"/>
              </a:ext>
            </a:extLst>
          </p:cNvPr>
          <p:cNvSpPr/>
          <p:nvPr/>
        </p:nvSpPr>
        <p:spPr>
          <a:xfrm>
            <a:off x="2248613" y="2976194"/>
            <a:ext cx="343568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lnSpc>
                <a:spcPct val="100000"/>
              </a:lnSpc>
              <a:defRPr sz="3300" b="1">
                <a:solidFill>
                  <a:srgbClr val="234D1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002060"/>
                </a:solidFill>
                <a:latin typeface="Calisto MT" panose="02040603050505030304" pitchFamily="18" charset="0"/>
              </a:rPr>
              <a:t>“I Hope You Dance”</a:t>
            </a:r>
            <a:endParaRPr sz="2800" b="1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AA96EC-913D-4401-90FC-112EEEBD0B24}"/>
              </a:ext>
            </a:extLst>
          </p:cNvPr>
          <p:cNvSpPr txBox="1"/>
          <p:nvPr/>
        </p:nvSpPr>
        <p:spPr>
          <a:xfrm>
            <a:off x="2149194" y="3342145"/>
            <a:ext cx="3634519" cy="4203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200" tIns="457200" rIns="457200" bIns="457200" numCol="1" spcCol="38100" rtlCol="0" anchor="t">
            <a:noAutofit/>
          </a:bodyPr>
          <a:lstStyle/>
          <a:p>
            <a:pPr algn="ctr" latinLnBrk="1" hangingPunct="0">
              <a:lnSpc>
                <a:spcPct val="90000"/>
              </a:lnSpc>
            </a:pPr>
            <a:r>
              <a:rPr lang="en-US" i="1" dirty="0">
                <a:latin typeface="Calisto MT" panose="02040603050505030304" pitchFamily="18" charset="0"/>
                <a:sym typeface="Calibri"/>
              </a:rPr>
              <a:t>Written by Mark D. Sanders </a:t>
            </a:r>
          </a:p>
          <a:p>
            <a:pPr algn="ctr" latinLnBrk="1" hangingPunct="0">
              <a:lnSpc>
                <a:spcPct val="90000"/>
              </a:lnSpc>
            </a:pPr>
            <a:r>
              <a:rPr lang="en-US" i="1" dirty="0">
                <a:latin typeface="Calisto MT" panose="02040603050505030304" pitchFamily="18" charset="0"/>
                <a:sym typeface="Calibri"/>
              </a:rPr>
              <a:t>and Lee Ann Womack</a:t>
            </a:r>
          </a:p>
          <a:p>
            <a:pPr algn="ctr" latinLnBrk="1" hangingPunct="0">
              <a:lnSpc>
                <a:spcPct val="90000"/>
              </a:lnSpc>
            </a:pPr>
            <a:r>
              <a:rPr lang="en-US" i="1" dirty="0">
                <a:latin typeface="Calisto MT" panose="02040603050505030304" pitchFamily="18" charset="0"/>
              </a:rPr>
              <a:t>Performed by Lee Ann Womack</a:t>
            </a:r>
            <a:endParaRPr lang="en-US" i="1" dirty="0">
              <a:latin typeface="Calisto MT" panose="02040603050505030304" pitchFamily="18" charset="0"/>
              <a:sym typeface="Calibri"/>
            </a:endParaRPr>
          </a:p>
          <a:p>
            <a:pPr marL="0" marR="0" indent="0" algn="ctr" defTabSz="914400" rtl="0" fontAlgn="auto" latinLnBrk="1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Calisto MT" panose="02040603050505030304" pitchFamily="18" charset="0"/>
              <a:sym typeface="Calibri"/>
            </a:endParaRPr>
          </a:p>
        </p:txBody>
      </p:sp>
      <p:pic>
        <p:nvPicPr>
          <p:cNvPr id="13" name="41udosvNsWL.jpg">
            <a:hlinkClick r:id="rId3"/>
            <a:extLst>
              <a:ext uri="{FF2B5EF4-FFF2-40B4-BE49-F238E27FC236}">
                <a16:creationId xmlns:a16="http://schemas.microsoft.com/office/drawing/2014/main" xmlns="" id="{4DA580C4-F18C-4F71-9D28-05590C890AD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46092" y="3118172"/>
            <a:ext cx="3735051" cy="338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63">
            <a:extLst>
              <a:ext uri="{FF2B5EF4-FFF2-40B4-BE49-F238E27FC236}">
                <a16:creationId xmlns:a16="http://schemas.microsoft.com/office/drawing/2014/main" xmlns="" id="{DE77C463-035B-4F3C-8524-CCF1CCA92721}"/>
              </a:ext>
            </a:extLst>
          </p:cNvPr>
          <p:cNvSpPr/>
          <p:nvPr/>
        </p:nvSpPr>
        <p:spPr>
          <a:xfrm>
            <a:off x="1250066" y="4548459"/>
            <a:ext cx="6065133" cy="1113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sto MT"/>
                <a:ea typeface="Calisto MT"/>
                <a:cs typeface="Calisto MT"/>
                <a:sym typeface="Calisto MT"/>
              </a:rPr>
              <a:t>Pay attention to how Womack’s singing emphasizes the </a:t>
            </a:r>
            <a:r>
              <a:rPr lang="en-US" sz="20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rhyme scheme</a:t>
            </a:r>
            <a:r>
              <a:rPr lang="en-US" sz="2000" dirty="0">
                <a:latin typeface="Calisto MT"/>
                <a:ea typeface="Calisto MT"/>
                <a:cs typeface="Calisto MT"/>
                <a:sym typeface="Calisto MT"/>
              </a:rPr>
              <a:t>. 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dirty="0">
                <a:latin typeface="Calisto MT"/>
                <a:ea typeface="Calisto MT"/>
                <a:cs typeface="Calisto MT"/>
                <a:sym typeface="Calisto MT"/>
              </a:rPr>
              <a:t>What is the </a:t>
            </a:r>
            <a:r>
              <a:rPr sz="20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rhyme scheme </a:t>
            </a:r>
            <a:r>
              <a:rPr sz="2000" dirty="0">
                <a:latin typeface="Calisto MT"/>
                <a:ea typeface="Calisto MT"/>
                <a:cs typeface="Calisto MT"/>
                <a:sym typeface="Calisto MT"/>
              </a:rPr>
              <a:t>for </a:t>
            </a:r>
            <a:r>
              <a:rPr lang="en-US" sz="2000" dirty="0">
                <a:latin typeface="Calisto MT"/>
                <a:ea typeface="Calisto MT"/>
                <a:cs typeface="Calisto MT"/>
                <a:sym typeface="Calisto MT"/>
              </a:rPr>
              <a:t>“I Hope You Dance”</a:t>
            </a:r>
            <a:r>
              <a:rPr sz="2000" dirty="0">
                <a:latin typeface="Calisto MT"/>
                <a:ea typeface="Calisto MT"/>
                <a:cs typeface="Calisto MT"/>
                <a:sym typeface="Calisto MT"/>
              </a:rPr>
              <a:t>?</a:t>
            </a:r>
          </a:p>
          <a:p>
            <a:pPr marL="160421" lvl="0" indent="-160421" algn="l">
              <a:lnSpc>
                <a:spcPct val="100000"/>
              </a:lnSpc>
              <a:buSzPct val="100000"/>
              <a:buChar char="•"/>
            </a:pPr>
            <a:endParaRPr sz="29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pic>
        <p:nvPicPr>
          <p:cNvPr id="15" name="Picture 4" descr="70,483 Headphone Illustrations &amp;amp; Clip Art - iStock">
            <a:hlinkClick r:id="rId5"/>
            <a:extLst>
              <a:ext uri="{FF2B5EF4-FFF2-40B4-BE49-F238E27FC236}">
                <a16:creationId xmlns:a16="http://schemas.microsoft.com/office/drawing/2014/main" xmlns="" id="{2AA609F6-CE67-403C-BC8D-13CC993F9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66" y="5620022"/>
            <a:ext cx="1196009" cy="11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rId5"/>
            <a:extLst>
              <a:ext uri="{FF2B5EF4-FFF2-40B4-BE49-F238E27FC236}">
                <a16:creationId xmlns:a16="http://schemas.microsoft.com/office/drawing/2014/main" xmlns="" id="{DA2F9D3A-4D4F-47C4-9A13-5DE80D579DBE}"/>
              </a:ext>
            </a:extLst>
          </p:cNvPr>
          <p:cNvSpPr/>
          <p:nvPr/>
        </p:nvSpPr>
        <p:spPr>
          <a:xfrm>
            <a:off x="2685468" y="5998385"/>
            <a:ext cx="257351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here for the song.</a:t>
            </a:r>
          </a:p>
        </p:txBody>
      </p:sp>
      <p:pic>
        <p:nvPicPr>
          <p:cNvPr id="9" name="Picture 2" descr="flyer clipart - Clip Art Library">
            <a:extLst>
              <a:ext uri="{FF2B5EF4-FFF2-40B4-BE49-F238E27FC236}">
                <a16:creationId xmlns:a16="http://schemas.microsoft.com/office/drawing/2014/main" xmlns="" id="{29CEE3D5-A562-4368-9497-A7C895F76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3" y="2130139"/>
            <a:ext cx="1201616" cy="10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75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5B94FC-AB61-4369-9203-CE5512428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61" t="21021" r="16231" b="7261"/>
          <a:stretch/>
        </p:blipFill>
        <p:spPr>
          <a:xfrm>
            <a:off x="2091498" y="193638"/>
            <a:ext cx="8009003" cy="661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2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5">
            <a:extLst>
              <a:ext uri="{FF2B5EF4-FFF2-40B4-BE49-F238E27FC236}">
                <a16:creationId xmlns:a16="http://schemas.microsoft.com/office/drawing/2014/main" xmlns="" id="{ABF80295-4DF6-4457-A8CC-D82FE77E1420}"/>
              </a:ext>
            </a:extLst>
          </p:cNvPr>
          <p:cNvSpPr/>
          <p:nvPr/>
        </p:nvSpPr>
        <p:spPr>
          <a:xfrm>
            <a:off x="2141084" y="2955869"/>
            <a:ext cx="402975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lnSpc>
                <a:spcPct val="100000"/>
              </a:lnSpc>
              <a:defRPr sz="3300" b="1">
                <a:solidFill>
                  <a:srgbClr val="234D1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002060"/>
                </a:solidFill>
                <a:latin typeface="Calisto MT" panose="02040603050505030304" pitchFamily="18" charset="0"/>
              </a:rPr>
              <a:t>“Me and Bobby McGee”</a:t>
            </a:r>
            <a:endParaRPr sz="2800" b="1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E36E5D-CD4B-4347-A324-4719B8C316DD}"/>
              </a:ext>
            </a:extLst>
          </p:cNvPr>
          <p:cNvSpPr txBox="1"/>
          <p:nvPr/>
        </p:nvSpPr>
        <p:spPr>
          <a:xfrm>
            <a:off x="2013202" y="3075096"/>
            <a:ext cx="4029755" cy="10939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200" tIns="457200" rIns="457200" bIns="457200" numCol="1" spcCol="38100" rtlCol="0" anchor="t">
            <a:noAutofit/>
          </a:bodyPr>
          <a:lstStyle/>
          <a:p>
            <a:pPr algn="ctr" latinLnBrk="1" hangingPunct="0">
              <a:lnSpc>
                <a:spcPct val="90000"/>
              </a:lnSpc>
            </a:pPr>
            <a:r>
              <a:rPr lang="en-US" i="1" dirty="0">
                <a:latin typeface="Calisto MT" panose="02040603050505030304" pitchFamily="18" charset="0"/>
                <a:sym typeface="Calibri"/>
              </a:rPr>
              <a:t>Written by Kris Kristofferson and Fred Foster</a:t>
            </a:r>
          </a:p>
          <a:p>
            <a:pPr algn="ctr" latinLnBrk="1" hangingPunct="0">
              <a:lnSpc>
                <a:spcPct val="90000"/>
              </a:lnSpc>
            </a:pPr>
            <a:r>
              <a:rPr lang="en-US" i="1" dirty="0">
                <a:latin typeface="Calisto MT" panose="02040603050505030304" pitchFamily="18" charset="0"/>
              </a:rPr>
              <a:t>Performed by Kris Kristofferson</a:t>
            </a:r>
            <a:endParaRPr lang="en-US" i="1" dirty="0">
              <a:latin typeface="Calisto MT" panose="02040603050505030304" pitchFamily="18" charset="0"/>
              <a:sym typeface="Calibri"/>
            </a:endParaRPr>
          </a:p>
          <a:p>
            <a:pPr marL="0" marR="0" indent="0" algn="ctr" defTabSz="914400" rtl="0" fontAlgn="auto" latinLnBrk="1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Calisto MT" panose="02040603050505030304" pitchFamily="18" charset="0"/>
              <a:sym typeface="Calibri"/>
            </a:endParaRPr>
          </a:p>
        </p:txBody>
      </p:sp>
      <p:sp>
        <p:nvSpPr>
          <p:cNvPr id="13" name="Shape 63">
            <a:extLst>
              <a:ext uri="{FF2B5EF4-FFF2-40B4-BE49-F238E27FC236}">
                <a16:creationId xmlns:a16="http://schemas.microsoft.com/office/drawing/2014/main" xmlns="" id="{38C10725-3A79-4B74-A706-384CB81966F0}"/>
              </a:ext>
            </a:extLst>
          </p:cNvPr>
          <p:cNvSpPr/>
          <p:nvPr/>
        </p:nvSpPr>
        <p:spPr>
          <a:xfrm>
            <a:off x="1162109" y="4169023"/>
            <a:ext cx="5731939" cy="202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/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Pay attention to how the singing emphasizes the </a:t>
            </a:r>
            <a:r>
              <a:rPr lang="en-US" sz="22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rhyme scheme</a:t>
            </a: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Determine the </a:t>
            </a:r>
            <a:r>
              <a:rPr lang="en-US" sz="22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rhyme scheme.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Make notes of approximate rhymes.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160421" lvl="0" indent="-160421" algn="l">
              <a:lnSpc>
                <a:spcPct val="100000"/>
              </a:lnSpc>
              <a:buSzPct val="100000"/>
              <a:buChar char="•"/>
            </a:pPr>
            <a:endParaRPr sz="29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pic>
        <p:nvPicPr>
          <p:cNvPr id="14" name="Picture 2" descr="http://ecx.images-amazon.com/images/I/51JnNirmr5L.jpg">
            <a:hlinkClick r:id="rId3"/>
            <a:extLst>
              <a:ext uri="{FF2B5EF4-FFF2-40B4-BE49-F238E27FC236}">
                <a16:creationId xmlns:a16="http://schemas.microsoft.com/office/drawing/2014/main" xmlns="" id="{6BC10A6F-D87B-436A-8F88-CA506974A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637" y="2961346"/>
            <a:ext cx="3620570" cy="36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D315D3F-209E-4867-BAB5-AAD29A648892}"/>
              </a:ext>
            </a:extLst>
          </p:cNvPr>
          <p:cNvSpPr txBox="1"/>
          <p:nvPr/>
        </p:nvSpPr>
        <p:spPr>
          <a:xfrm>
            <a:off x="2848316" y="2151768"/>
            <a:ext cx="638928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 rtl="0" latinLnBrk="1" hangingPunct="0"/>
            <a:r>
              <a:rPr lang="en-US" sz="3600" dirty="0">
                <a:solidFill>
                  <a:srgbClr val="002060"/>
                </a:solidFill>
                <a:latin typeface="Engravers MT"/>
                <a:cs typeface="Engravers MT"/>
                <a:rtl val="0"/>
              </a:rPr>
              <a:t>LISTEN</a:t>
            </a:r>
            <a:r>
              <a:rPr lang="en-US" sz="1200" dirty="0">
                <a:solidFill>
                  <a:srgbClr val="002060"/>
                </a:solidFill>
                <a:latin typeface="Engravers MT"/>
                <a:cs typeface="Engravers MT"/>
                <a:rtl val="0"/>
              </a:rPr>
              <a:t> </a:t>
            </a:r>
            <a:endParaRPr lang="en-US" b="1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  <a:rtl val="0"/>
            </a:endParaRPr>
          </a:p>
          <a:p>
            <a:pPr algn="l" rtl="0" latinLnBrk="1" hangingPunct="0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4" descr="70,483 Headphone Illustrations &amp;amp; Clip Art - iStock">
            <a:extLst>
              <a:ext uri="{FF2B5EF4-FFF2-40B4-BE49-F238E27FC236}">
                <a16:creationId xmlns:a16="http://schemas.microsoft.com/office/drawing/2014/main" xmlns="" id="{9AE94F73-C5DE-42ED-844B-47C0C967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9" y="5594583"/>
            <a:ext cx="1196009" cy="11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xmlns="" id="{AC7CBC58-013E-409A-8782-7B35FFE163E5}"/>
              </a:ext>
            </a:extLst>
          </p:cNvPr>
          <p:cNvSpPr/>
          <p:nvPr/>
        </p:nvSpPr>
        <p:spPr>
          <a:xfrm>
            <a:off x="1610239" y="5817780"/>
            <a:ext cx="2579954" cy="74961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here for the song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(performed by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Kris </a:t>
            </a:r>
            <a:r>
              <a:rPr lang="en-US" sz="1400" dirty="0" err="1">
                <a:solidFill>
                  <a:schemeClr val="bg1"/>
                </a:solidFill>
              </a:rPr>
              <a:t>Kristopherson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0" name="Picture 2" descr="flyer clipart - Clip Art Library">
            <a:extLst>
              <a:ext uri="{FF2B5EF4-FFF2-40B4-BE49-F238E27FC236}">
                <a16:creationId xmlns:a16="http://schemas.microsoft.com/office/drawing/2014/main" xmlns="" id="{3D5F6222-A5DA-4F2C-8EAC-1C70EC18C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3" y="2130139"/>
            <a:ext cx="1201616" cy="10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hlinkClick r:id="rId8"/>
            <a:extLst>
              <a:ext uri="{FF2B5EF4-FFF2-40B4-BE49-F238E27FC236}">
                <a16:creationId xmlns:a16="http://schemas.microsoft.com/office/drawing/2014/main" xmlns="" id="{6CCC9755-7F99-332B-ED65-853AEB962227}"/>
              </a:ext>
            </a:extLst>
          </p:cNvPr>
          <p:cNvSpPr/>
          <p:nvPr/>
        </p:nvSpPr>
        <p:spPr>
          <a:xfrm>
            <a:off x="4451374" y="5817779"/>
            <a:ext cx="2579954" cy="74961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here for the song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(performed by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Janis Joplin)</a:t>
            </a:r>
          </a:p>
        </p:txBody>
      </p:sp>
    </p:spTree>
    <p:extLst>
      <p:ext uri="{BB962C8B-B14F-4D97-AF65-F5344CB8AC3E}">
        <p14:creationId xmlns:p14="http://schemas.microsoft.com/office/powerpoint/2010/main" val="109816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D5FBCFD4-05F8-4092-89BB-D1B42CED3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95" y="390119"/>
            <a:ext cx="3646694" cy="739612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069ABD0E-4BAF-4D61-95B2-26877C183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6" y="1549102"/>
            <a:ext cx="5613466" cy="4303338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xmlns="" id="{AB548D48-F770-49CB-88B4-41926D32E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91" y="1549102"/>
            <a:ext cx="4991873" cy="437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20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461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Calisto MT</vt:lpstr>
      <vt:lpstr>Engravers MT</vt:lpstr>
      <vt:lpstr>Lustria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Trisha Marks</dc:creator>
  <cp:lastModifiedBy>Aaron Helvig</cp:lastModifiedBy>
  <cp:revision>18</cp:revision>
  <dcterms:created xsi:type="dcterms:W3CDTF">2020-07-24T15:28:26Z</dcterms:created>
  <dcterms:modified xsi:type="dcterms:W3CDTF">2022-05-20T18:15:40Z</dcterms:modified>
</cp:coreProperties>
</file>