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1" r:id="rId5"/>
    <p:sldId id="263" r:id="rId6"/>
    <p:sldId id="264" r:id="rId7"/>
    <p:sldId id="265" r:id="rId8"/>
    <p:sldId id="266" r:id="rId9"/>
    <p:sldId id="275" r:id="rId10"/>
    <p:sldId id="276" r:id="rId11"/>
    <p:sldId id="277" r:id="rId12"/>
    <p:sldId id="273" r:id="rId13"/>
    <p:sldId id="274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9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0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3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9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2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6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7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7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1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25309845/b03a27ef0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7"/>
          <p:cNvSpPr/>
          <p:nvPr/>
        </p:nvSpPr>
        <p:spPr>
          <a:xfrm>
            <a:off x="1548264" y="1329645"/>
            <a:ext cx="9133570" cy="281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endParaRPr sz="1900" dirty="0">
              <a:latin typeface="Calisto MT"/>
              <a:ea typeface="Calisto MT"/>
              <a:cs typeface="Calisto MT"/>
              <a:sym typeface="Calisto MT"/>
            </a:endParaRPr>
          </a:p>
          <a:p>
            <a:endParaRPr lang="en-US" sz="3300" dirty="0">
              <a:solidFill>
                <a:srgbClr val="C00000"/>
              </a:solidFill>
              <a:latin typeface="Engravers MT"/>
              <a:ea typeface="Engravers MT"/>
              <a:cs typeface="Engravers MT"/>
              <a:sym typeface="Engravers MT"/>
            </a:endParaRPr>
          </a:p>
          <a:p>
            <a:pPr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CREATING STRONG IMAGES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listo MT" panose="02040603050505030304" pitchFamily="18" charset="0"/>
                <a:ea typeface="Arial Narrow"/>
                <a:cs typeface="Arial Narrow"/>
                <a:sym typeface="Arial Narrow"/>
              </a:rPr>
              <a:t>Lesson 7 | Grades </a:t>
            </a:r>
            <a:r>
              <a:rPr lang="en-US" sz="2400" dirty="0">
                <a:latin typeface="Calisto MT" panose="02040603050505030304" pitchFamily="18" charset="0"/>
                <a:ea typeface="Arial Narrow"/>
                <a:cs typeface="Arial Narrow"/>
                <a:sym typeface="Arial Narrow"/>
              </a:rPr>
              <a:t>7-12</a:t>
            </a:r>
            <a:endParaRPr sz="2400" dirty="0">
              <a:solidFill>
                <a:schemeClr val="tx1"/>
              </a:solidFill>
              <a:latin typeface="Calisto MT" panose="02040603050505030304" pitchFamily="18" charset="0"/>
              <a:ea typeface="Arial Narrow"/>
              <a:cs typeface="Arial Narrow"/>
              <a:sym typeface="Arial Narrow"/>
            </a:endParaRPr>
          </a:p>
          <a:p>
            <a:pPr algn="l"/>
            <a:endParaRPr dirty="0">
              <a:latin typeface="Calisto MT"/>
              <a:ea typeface="Calisto MT"/>
              <a:cs typeface="Calisto MT"/>
              <a:sym typeface="Calisto MT"/>
            </a:endParaRPr>
          </a:p>
          <a:p>
            <a:endParaRPr sz="1600" b="1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" name="Chair-family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016125" y="3270738"/>
            <a:ext cx="4197847" cy="23605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6895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87138A-3ED2-4BD4-A311-E04B8361E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15" t="28297" r="28115" b="64371"/>
          <a:stretch/>
        </p:blipFill>
        <p:spPr>
          <a:xfrm>
            <a:off x="3483159" y="529027"/>
            <a:ext cx="5225681" cy="906233"/>
          </a:xfrm>
          <a:prstGeom prst="rect">
            <a:avLst/>
          </a:prstGeom>
        </p:spPr>
      </p:pic>
      <p:pic>
        <p:nvPicPr>
          <p:cNvPr id="3" name="Picture 2" descr="A picture containing text, person, screenshot, document&#10;&#10;Description automatically generated">
            <a:extLst>
              <a:ext uri="{FF2B5EF4-FFF2-40B4-BE49-F238E27FC236}">
                <a16:creationId xmlns:a16="http://schemas.microsoft.com/office/drawing/2014/main" xmlns="" id="{891FABC2-5F56-4362-A6BF-E72B4B2A1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73" y="1739243"/>
            <a:ext cx="4224386" cy="3481919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xmlns="" id="{1AFDE8E7-F991-4599-BEE4-7EF29EA5C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03" y="1713641"/>
            <a:ext cx="3929959" cy="353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82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40FCD6-3F11-F54D-A717-C24CF5F506A0}"/>
              </a:ext>
            </a:extLst>
          </p:cNvPr>
          <p:cNvSpPr txBox="1"/>
          <p:nvPr/>
        </p:nvSpPr>
        <p:spPr>
          <a:xfrm>
            <a:off x="3634285" y="1954954"/>
            <a:ext cx="4923430" cy="6448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0" tIns="342900" rIns="342900" bIns="342900" numCol="1" spcCol="38100" rtlCol="0" anchor="t">
            <a:noAutofit/>
          </a:bodyPr>
          <a:lstStyle/>
          <a:p>
            <a:pPr algn="ctr" latinLnBrk="1" hangingPunct="0">
              <a:lnSpc>
                <a:spcPct val="90000"/>
              </a:lnSpc>
            </a:pPr>
            <a:r>
              <a:rPr lang="en-US" sz="3600" dirty="0">
                <a:solidFill>
                  <a:srgbClr val="002060"/>
                </a:solidFill>
                <a:latin typeface="Engravers MT" panose="02090707080505020304" pitchFamily="18" charset="0"/>
              </a:rPr>
              <a:t>Discuss</a:t>
            </a:r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xmlns="" id="{F4EFBA4D-F629-9945-88CE-3BD5F00ABA13}"/>
              </a:ext>
            </a:extLst>
          </p:cNvPr>
          <p:cNvSpPr/>
          <p:nvPr/>
        </p:nvSpPr>
        <p:spPr>
          <a:xfrm>
            <a:off x="1952999" y="3048076"/>
            <a:ext cx="8286002" cy="3230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marL="120316">
              <a:buSzPct val="100000"/>
            </a:pPr>
            <a:endParaRPr lang="en-US" sz="2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63216" indent="-342900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How does Williams set a mood with his description of familiar images?</a:t>
            </a:r>
          </a:p>
          <a:p>
            <a:pPr marL="463216" indent="-342900">
              <a:buSzPct val="100000"/>
              <a:buFont typeface="Arial" panose="020B0604020202020204" pitchFamily="34" charset="0"/>
              <a:buChar char="•"/>
            </a:pPr>
            <a:endParaRPr lang="en-US"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63216" indent="-342900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How do the verbs contribute to the power of the images? </a:t>
            </a:r>
          </a:p>
          <a:p>
            <a:pPr marL="463216" indent="-342900">
              <a:buSzPct val="100000"/>
              <a:buFont typeface="Arial" panose="020B0604020202020204" pitchFamily="34" charset="0"/>
              <a:buChar char="•"/>
            </a:pPr>
            <a:endParaRPr lang="en-US"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63216" indent="-342900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Pick one image to examine more closely. What emotion or feeling is the image communicating?</a:t>
            </a:r>
          </a:p>
          <a:p>
            <a:pPr marL="120316">
              <a:buSzPct val="100000"/>
            </a:pPr>
            <a:endParaRPr lang="en-US"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63216" indent="-342900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What does he mean by “Did you ever see a robin weep” and “The moon just went behind the clouds to hide its face and cry”? What feeling is he creating by using these images?</a:t>
            </a:r>
          </a:p>
          <a:p>
            <a:pPr marL="463216" indent="-342900">
              <a:buSzPct val="100000"/>
              <a:buFont typeface="Arial" panose="020B0604020202020204" pitchFamily="34" charset="0"/>
              <a:buChar char="•"/>
            </a:pPr>
            <a:endParaRPr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54A3D9-E38A-42C4-92C7-375CB1D302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25" y="2081070"/>
            <a:ext cx="1937113" cy="10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0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9">
            <a:extLst>
              <a:ext uri="{FF2B5EF4-FFF2-40B4-BE49-F238E27FC236}">
                <a16:creationId xmlns:a16="http://schemas.microsoft.com/office/drawing/2014/main" xmlns="" id="{F4EFBA4D-F629-9945-88CE-3BD5F00ABA13}"/>
              </a:ext>
            </a:extLst>
          </p:cNvPr>
          <p:cNvSpPr/>
          <p:nvPr/>
        </p:nvSpPr>
        <p:spPr>
          <a:xfrm>
            <a:off x="2277774" y="4289444"/>
            <a:ext cx="7834835" cy="335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20316">
              <a:buSzPct val="100000"/>
            </a:pP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... and imagine a room that is familiar to you. Let your mind wander to a few different memories that have taken place in this room.</a:t>
            </a:r>
          </a:p>
          <a:p>
            <a:pPr marL="120316">
              <a:buSzPct val="100000"/>
            </a:pPr>
            <a:endParaRPr lang="en-US" sz="2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120316">
              <a:buSzPct val="100000"/>
            </a:pP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Now open your eyes and list the following details about the room in your journal. List as many details as you can, and try to move past obvious characteristics. </a:t>
            </a:r>
            <a:endParaRPr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pic>
        <p:nvPicPr>
          <p:cNvPr id="4" name="Picture 2" descr="https://s-media-cache-ak0.pinimg.com/236x/03/44/f9/0344f9731aea519dde0bfb794316021a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281" y="2690020"/>
            <a:ext cx="4921392" cy="143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2354" y="2105245"/>
            <a:ext cx="4267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sto MT" panose="02040603050505030304" pitchFamily="18" charset="0"/>
              </a:rPr>
              <a:t>Close your eyes ... </a:t>
            </a:r>
          </a:p>
        </p:txBody>
      </p:sp>
      <p:pic>
        <p:nvPicPr>
          <p:cNvPr id="6" name="Picture 5" descr="Free Journal Writing Cliparts, Download Free Journal Writing Cliparts png  images, Free ClipArts on Clipart Library">
            <a:extLst>
              <a:ext uri="{FF2B5EF4-FFF2-40B4-BE49-F238E27FC236}">
                <a16:creationId xmlns:a16="http://schemas.microsoft.com/office/drawing/2014/main" xmlns="" id="{2FA87FC9-CD50-479C-9549-9D8C91C42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2" y="2152973"/>
            <a:ext cx="1144669" cy="111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43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/>
          <p:nvPr/>
        </p:nvSpPr>
        <p:spPr>
          <a:xfrm>
            <a:off x="2083981" y="2233290"/>
            <a:ext cx="8037644" cy="600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Calisto MT" panose="02040603050505030304" pitchFamily="18" charset="0"/>
                <a:ea typeface="Engravers MT"/>
                <a:cs typeface="Engravers MT"/>
                <a:sym typeface="Engravers MT"/>
              </a:rPr>
              <a:t>Writing Prompt</a:t>
            </a:r>
            <a:endParaRPr sz="3200" b="1" dirty="0">
              <a:solidFill>
                <a:srgbClr val="002060"/>
              </a:solidFill>
              <a:latin typeface="Calisto MT" panose="02040603050505030304" pitchFamily="18" charset="0"/>
              <a:ea typeface="Engravers MT"/>
              <a:cs typeface="Engravers MT"/>
              <a:sym typeface="Engravers MT"/>
            </a:endParaRPr>
          </a:p>
          <a:p>
            <a:pPr lvl="0" algn="l"/>
            <a:endParaRPr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algn="ctr"/>
            <a:endParaRPr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In your journal, write a paragraph or poem retelling the memory or situation from before. Use as many of the details from your list as you can.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Your writing should include at least one detail from each of your five senses plus your emotion for a total of six details. </a:t>
            </a:r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pic>
        <p:nvPicPr>
          <p:cNvPr id="5" name="Picture 4" descr="Free Journal Writing Cliparts, Download Free Journal Writing Cliparts png  images, Free ClipArts on Clipart Library">
            <a:extLst>
              <a:ext uri="{FF2B5EF4-FFF2-40B4-BE49-F238E27FC236}">
                <a16:creationId xmlns:a16="http://schemas.microsoft.com/office/drawing/2014/main" xmlns="" id="{D6E8BA79-91CE-41C7-8CB7-F1D2E9843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3" y="2152974"/>
            <a:ext cx="1097280" cy="106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96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4"/>
          <p:cNvSpPr/>
          <p:nvPr/>
        </p:nvSpPr>
        <p:spPr>
          <a:xfrm>
            <a:off x="2011407" y="2269731"/>
            <a:ext cx="8299937" cy="483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617621" indent="-457200" algn="l">
              <a:buSzPct val="100000"/>
              <a:buFont typeface="Arial" panose="020B0604020202020204" pitchFamily="34" charset="0"/>
              <a:buChar char="•"/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What kind of </a:t>
            </a:r>
            <a:r>
              <a:rPr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image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s</a:t>
            </a:r>
            <a:r>
              <a:rPr sz="2400" b="1" dirty="0"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do you see when you hear these lyrics?</a:t>
            </a: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617621" indent="-457200" algn="l">
              <a:buSzPct val="100000"/>
              <a:buFont typeface="Arial" panose="020B0604020202020204" pitchFamily="34" charset="0"/>
              <a:buChar char="•"/>
            </a:pP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Calisto MT"/>
                <a:ea typeface="Calisto MT"/>
                <a:cs typeface="Calisto MT"/>
                <a:sym typeface="Calisto MT"/>
              </a:rPr>
              <a:t>		</a:t>
            </a:r>
            <a:r>
              <a:rPr lang="en-US" sz="24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Sitting on the porch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		Listening to the breeze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		Watching the street scorch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		Feel so at ease</a:t>
            </a:r>
          </a:p>
          <a:p>
            <a:pPr marL="617621" indent="-457200" algn="l">
              <a:buSzPct val="100000"/>
              <a:buFont typeface="Arial" panose="020B0604020202020204" pitchFamily="34" charset="0"/>
              <a:buChar char="•"/>
            </a:pPr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617621" indent="-457200" algn="l">
              <a:buSzPct val="100000"/>
              <a:buFont typeface="Arial" panose="020B0604020202020204" pitchFamily="34" charset="0"/>
              <a:buChar char="•"/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What </a:t>
            </a:r>
            <a:r>
              <a:rPr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sens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ory details</a:t>
            </a:r>
            <a:r>
              <a:rPr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does the writer 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use? </a:t>
            </a:r>
          </a:p>
          <a:p>
            <a:pPr marL="617621" indent="-457200" algn="l">
              <a:buSzPct val="100000"/>
              <a:buFont typeface="Arial" panose="020B0604020202020204" pitchFamily="34" charset="0"/>
              <a:buChar char="•"/>
            </a:pPr>
            <a:endParaRPr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617621" indent="-457200" algn="l">
              <a:buSzPct val="100000"/>
              <a:buFont typeface="Arial" panose="020B0604020202020204" pitchFamily="34" charset="0"/>
              <a:buChar char="•"/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What kind of emotion does the </a:t>
            </a:r>
            <a:r>
              <a:rPr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image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ry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 create?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7376" y="3296093"/>
            <a:ext cx="3806455" cy="164804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4FF31A-4332-4FB2-A48D-2253404570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56" y="2126524"/>
            <a:ext cx="1445013" cy="144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88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7"/>
          <p:cNvSpPr/>
          <p:nvPr/>
        </p:nvSpPr>
        <p:spPr>
          <a:xfrm>
            <a:off x="2101329" y="2126524"/>
            <a:ext cx="8431211" cy="5093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pPr marL="503321" indent="-342900" algn="l">
              <a:buSzPct val="100000"/>
              <a:buFont typeface="Arial" panose="020B0604020202020204" pitchFamily="34" charset="0"/>
              <a:buChar char="•"/>
            </a:pPr>
            <a:r>
              <a:rPr sz="2400" dirty="0">
                <a:latin typeface="Calisto MT" panose="02040603050505030304" pitchFamily="18" charset="0"/>
                <a:ea typeface="Calisto MT"/>
                <a:cs typeface="Calisto MT"/>
                <a:sym typeface="Calisto MT"/>
              </a:rPr>
              <a:t>What is different about the </a:t>
            </a:r>
            <a:r>
              <a:rPr sz="2400" b="1" dirty="0">
                <a:solidFill>
                  <a:srgbClr val="002060"/>
                </a:solidFill>
                <a:latin typeface="Calisto MT" panose="02040603050505030304" pitchFamily="18" charset="0"/>
                <a:ea typeface="Calisto MT"/>
                <a:cs typeface="Calisto MT"/>
                <a:sym typeface="Calisto MT"/>
              </a:rPr>
              <a:t>images</a:t>
            </a:r>
            <a:r>
              <a:rPr sz="2400" dirty="0">
                <a:solidFill>
                  <a:srgbClr val="002060"/>
                </a:solidFill>
                <a:latin typeface="Calisto MT" panose="02040603050505030304" pitchFamily="18" charset="0"/>
                <a:ea typeface="Calisto MT"/>
                <a:cs typeface="Calisto MT"/>
                <a:sym typeface="Calisto MT"/>
              </a:rPr>
              <a:t> </a:t>
            </a:r>
            <a:r>
              <a:rPr sz="2400" dirty="0">
                <a:latin typeface="Calisto MT" panose="02040603050505030304" pitchFamily="18" charset="0"/>
                <a:ea typeface="Calisto MT"/>
                <a:cs typeface="Calisto MT"/>
                <a:sym typeface="Calisto MT"/>
              </a:rPr>
              <a:t>in this verse?</a:t>
            </a:r>
            <a:endParaRPr lang="en-US" sz="2400" dirty="0">
              <a:latin typeface="Calisto MT" panose="02040603050505030304" pitchFamily="18" charset="0"/>
              <a:ea typeface="Calisto MT"/>
              <a:cs typeface="Calisto MT"/>
              <a:sym typeface="Calisto MT"/>
            </a:endParaRPr>
          </a:p>
          <a:p>
            <a:endParaRPr lang="en-US" sz="1200" dirty="0">
              <a:latin typeface="Calisto MT" panose="02040603050505030304" pitchFamily="18" charset="0"/>
              <a:ea typeface="Calisto MT"/>
              <a:cs typeface="Calisto MT"/>
              <a:sym typeface="Calisto MT"/>
            </a:endParaRPr>
          </a:p>
          <a:p>
            <a:pPr lvl="4" algn="l"/>
            <a:r>
              <a:rPr lang="en-US" sz="2400" dirty="0">
                <a:solidFill>
                  <a:srgbClr val="002060"/>
                </a:solidFill>
                <a:latin typeface="Calisto MT" panose="02040603050505030304" pitchFamily="18" charset="0"/>
                <a:ea typeface="Calisto MT"/>
                <a:cs typeface="Calisto MT"/>
                <a:sym typeface="Calisto MT"/>
              </a:rPr>
              <a:t>Sitting on the porch</a:t>
            </a:r>
          </a:p>
          <a:p>
            <a:pPr lvl="4" algn="l"/>
            <a:r>
              <a:rPr lang="en-US" sz="2400" dirty="0">
                <a:solidFill>
                  <a:srgbClr val="002060"/>
                </a:solidFill>
                <a:latin typeface="Calisto MT" panose="02040603050505030304" pitchFamily="18" charset="0"/>
                <a:ea typeface="Calisto MT"/>
                <a:cs typeface="Calisto MT"/>
                <a:sym typeface="Calisto MT"/>
              </a:rPr>
              <a:t>On a cold and dreary day</a:t>
            </a:r>
          </a:p>
          <a:p>
            <a:pPr lvl="4" algn="l"/>
            <a:r>
              <a:rPr lang="en-US" sz="2400" dirty="0">
                <a:solidFill>
                  <a:srgbClr val="002060"/>
                </a:solidFill>
                <a:latin typeface="Calisto MT" panose="02040603050505030304" pitchFamily="18" charset="0"/>
                <a:ea typeface="Calisto MT"/>
                <a:cs typeface="Calisto MT"/>
                <a:sym typeface="Calisto MT"/>
              </a:rPr>
              <a:t>Listening to the storm</a:t>
            </a:r>
          </a:p>
          <a:p>
            <a:pPr lvl="4" algn="l"/>
            <a:r>
              <a:rPr lang="en-US" sz="2400" dirty="0">
                <a:solidFill>
                  <a:srgbClr val="002060"/>
                </a:solidFill>
                <a:latin typeface="Calisto MT" panose="02040603050505030304" pitchFamily="18" charset="0"/>
                <a:ea typeface="Calisto MT"/>
                <a:cs typeface="Calisto MT"/>
                <a:sym typeface="Calisto MT"/>
              </a:rPr>
              <a:t>That just won’t go away</a:t>
            </a:r>
          </a:p>
          <a:p>
            <a:pPr marL="503321" indent="-342900" algn="l">
              <a:buSzPct val="100000"/>
              <a:buFont typeface="Arial" panose="020B0604020202020204" pitchFamily="34" charset="0"/>
              <a:buChar char="•"/>
            </a:pPr>
            <a:endParaRPr sz="2400" dirty="0">
              <a:latin typeface="Calisto MT" panose="02040603050505030304" pitchFamily="18" charset="0"/>
              <a:ea typeface="Calisto MT"/>
              <a:cs typeface="Calisto MT"/>
              <a:sym typeface="Calisto MT"/>
            </a:endParaRPr>
          </a:p>
          <a:p>
            <a:pPr marL="503321" indent="-342900" algn="l">
              <a:buSzPct val="100000"/>
              <a:buFont typeface="Arial" panose="020B0604020202020204" pitchFamily="34" charset="0"/>
              <a:buChar char="•"/>
            </a:pPr>
            <a:r>
              <a:rPr sz="2400" dirty="0">
                <a:latin typeface="Calisto MT" panose="02040603050505030304" pitchFamily="18" charset="0"/>
                <a:ea typeface="Calisto MT"/>
                <a:cs typeface="Calisto MT"/>
                <a:sym typeface="Calisto MT"/>
              </a:rPr>
              <a:t>How does the lyric relate differently to your senses than the first verse?</a:t>
            </a:r>
            <a:endParaRPr lang="en-US" sz="2400" dirty="0">
              <a:latin typeface="Calisto MT" panose="02040603050505030304" pitchFamily="18" charset="0"/>
              <a:ea typeface="Calisto MT"/>
              <a:cs typeface="Calisto MT"/>
              <a:sym typeface="Calisto MT"/>
            </a:endParaRPr>
          </a:p>
          <a:p>
            <a:pPr marL="160421" algn="l">
              <a:buSzPct val="100000"/>
            </a:pPr>
            <a:endParaRPr sz="1200" dirty="0">
              <a:latin typeface="Calisto MT" panose="02040603050505030304" pitchFamily="18" charset="0"/>
              <a:ea typeface="Calisto MT"/>
              <a:cs typeface="Calisto MT"/>
              <a:sym typeface="Calisto MT"/>
            </a:endParaRPr>
          </a:p>
          <a:p>
            <a:pPr marL="503321" indent="-342900" algn="l">
              <a:buSzPct val="100000"/>
              <a:buFont typeface="Arial" panose="020B0604020202020204" pitchFamily="34" charset="0"/>
              <a:buChar char="•"/>
            </a:pPr>
            <a:r>
              <a:rPr sz="2400" dirty="0">
                <a:latin typeface="Calisto MT" panose="02040603050505030304" pitchFamily="18" charset="0"/>
                <a:ea typeface="Calisto MT"/>
                <a:cs typeface="Calisto MT"/>
                <a:sym typeface="Calisto MT"/>
              </a:rPr>
              <a:t>How is the emotion different from the first verse?</a:t>
            </a:r>
            <a:endParaRPr lang="en-US" sz="2400" dirty="0">
              <a:latin typeface="Calisto MT" panose="02040603050505030304" pitchFamily="18" charset="0"/>
              <a:ea typeface="Calisto MT"/>
              <a:cs typeface="Calisto MT"/>
              <a:sym typeface="Calisto MT"/>
            </a:endParaRPr>
          </a:p>
          <a:p>
            <a:pPr marL="503321" indent="-342900" algn="l">
              <a:buSzPct val="100000"/>
              <a:buFont typeface="Arial" panose="020B0604020202020204" pitchFamily="34" charset="0"/>
              <a:buChar char="•"/>
            </a:pPr>
            <a:endParaRPr sz="1200" dirty="0">
              <a:latin typeface="Calisto MT" panose="02040603050505030304" pitchFamily="18" charset="0"/>
              <a:ea typeface="Calisto MT"/>
              <a:cs typeface="Calisto MT"/>
              <a:sym typeface="Calisto MT"/>
            </a:endParaRPr>
          </a:p>
          <a:p>
            <a:pPr marL="503321" indent="-342900" algn="l">
              <a:buSzPct val="100000"/>
              <a:buFont typeface="Arial" panose="020B0604020202020204" pitchFamily="34" charset="0"/>
              <a:buChar char="•"/>
            </a:pPr>
            <a:r>
              <a:rPr sz="2400" dirty="0">
                <a:latin typeface="Calisto MT" panose="02040603050505030304" pitchFamily="18" charset="0"/>
                <a:ea typeface="Calisto MT"/>
                <a:cs typeface="Calisto MT"/>
                <a:sym typeface="Calisto MT"/>
              </a:rPr>
              <a:t>What other sense could you use to build on the </a:t>
            </a:r>
            <a:r>
              <a:rPr sz="2400" b="1" dirty="0">
                <a:solidFill>
                  <a:srgbClr val="002060"/>
                </a:solidFill>
                <a:latin typeface="Calisto MT" panose="02040603050505030304" pitchFamily="18" charset="0"/>
                <a:ea typeface="Calisto MT"/>
                <a:cs typeface="Calisto MT"/>
                <a:sym typeface="Calisto MT"/>
              </a:rPr>
              <a:t>images</a:t>
            </a:r>
            <a:r>
              <a:rPr sz="2400" dirty="0">
                <a:solidFill>
                  <a:srgbClr val="002060"/>
                </a:solidFill>
                <a:latin typeface="Calisto MT" panose="02040603050505030304" pitchFamily="18" charset="0"/>
                <a:ea typeface="Calisto MT"/>
                <a:cs typeface="Calisto MT"/>
                <a:sym typeface="Calisto MT"/>
              </a:rPr>
              <a:t> </a:t>
            </a:r>
            <a:r>
              <a:rPr sz="2400" dirty="0">
                <a:latin typeface="Calisto MT" panose="02040603050505030304" pitchFamily="18" charset="0"/>
                <a:ea typeface="Calisto MT"/>
                <a:cs typeface="Calisto MT"/>
                <a:sym typeface="Calisto MT"/>
              </a:rPr>
              <a:t>in these two verses?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1603" y="2639512"/>
            <a:ext cx="3806455" cy="164804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33B022-FC6E-453A-BD44-B8EF93F6F0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56" y="2126524"/>
            <a:ext cx="1445013" cy="144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52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0">
            <a:extLst>
              <a:ext uri="{FF2B5EF4-FFF2-40B4-BE49-F238E27FC236}">
                <a16:creationId xmlns:a16="http://schemas.microsoft.com/office/drawing/2014/main" xmlns="" id="{EA1DA1FF-45FA-44A7-B74E-AF5D0D6C1674}"/>
              </a:ext>
            </a:extLst>
          </p:cNvPr>
          <p:cNvSpPr/>
          <p:nvPr/>
        </p:nvSpPr>
        <p:spPr>
          <a:xfrm>
            <a:off x="1482971" y="1869053"/>
            <a:ext cx="8650733" cy="5096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endParaRPr sz="1900" dirty="0">
              <a:latin typeface="Engravers MT"/>
              <a:ea typeface="Engravers MT"/>
              <a:cs typeface="Engravers MT"/>
              <a:sym typeface="Engravers MT"/>
            </a:endParaRPr>
          </a:p>
          <a:p>
            <a:pPr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HOMEWORK</a:t>
            </a:r>
            <a:endParaRPr sz="1900" b="1" dirty="0">
              <a:solidFill>
                <a:srgbClr val="C00000"/>
              </a:solidFill>
              <a:latin typeface="Engravers MT"/>
              <a:ea typeface="Engravers MT"/>
              <a:cs typeface="Engravers MT"/>
              <a:sym typeface="Engravers M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Examine the lyrics from some of your favorite songs. Find at least one that uses images to paint a mental picture. Copy it down in your journal and highlight at least four of these images in the lyrics.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Next, pick one of the following words and think of a situation in your life when you felt that emotion: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l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listo MT"/>
                <a:ea typeface="Calisto MT"/>
                <a:cs typeface="Calisto MT"/>
                <a:sym typeface="Calisto MT"/>
              </a:rPr>
              <a:t>     Happiness   Sadness   Friendship   Anger   Fear   Joy   Worry   Calm</a:t>
            </a:r>
          </a:p>
          <a:p>
            <a:pPr algn="l"/>
            <a:endParaRPr lang="en-US" sz="2200" b="1" dirty="0">
              <a:solidFill>
                <a:schemeClr val="accent4">
                  <a:lumMod val="75000"/>
                </a:schemeClr>
              </a:solidFill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Calisto MT"/>
                <a:ea typeface="Calisto MT"/>
                <a:cs typeface="Calisto MT"/>
                <a:sym typeface="Calisto MT"/>
              </a:rPr>
              <a:t>Write a paragraph, poem, or song retelling your memory. Use all of your five senses to paint strong mental pictures. </a:t>
            </a:r>
            <a:endParaRPr sz="22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1588CA-DFBC-4D68-B911-1E7174A52CF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72" y="2065743"/>
            <a:ext cx="1098199" cy="1109564"/>
          </a:xfrm>
          <a:prstGeom prst="rect">
            <a:avLst/>
          </a:prstGeom>
        </p:spPr>
      </p:pic>
      <p:pic>
        <p:nvPicPr>
          <p:cNvPr id="7" name="Picture 2" descr="Think again before sending that emoji – it may not mean what you think it  does | The Independent">
            <a:extLst>
              <a:ext uri="{FF2B5EF4-FFF2-40B4-BE49-F238E27FC236}">
                <a16:creationId xmlns:a16="http://schemas.microsoft.com/office/drawing/2014/main" xmlns="" id="{D52CD961-D8DC-4EB3-94B8-64192C1A9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73"/>
          <a:stretch/>
        </p:blipFill>
        <p:spPr bwMode="auto">
          <a:xfrm>
            <a:off x="10460757" y="3999155"/>
            <a:ext cx="1542292" cy="274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57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4"/>
          <p:cNvSpPr/>
          <p:nvPr/>
        </p:nvSpPr>
        <p:spPr>
          <a:xfrm>
            <a:off x="4280793" y="1591524"/>
            <a:ext cx="387702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300" b="1">
                <a:solidFill>
                  <a:srgbClr val="C0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 lang="en-US" b="0" dirty="0">
              <a:latin typeface="Engravers MT"/>
              <a:cs typeface="Engravers MT"/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endParaRPr lang="en-US" sz="1800" b="0" dirty="0">
              <a:latin typeface="Engravers MT"/>
              <a:cs typeface="Engravers MT"/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0" dirty="0">
                <a:solidFill>
                  <a:srgbClr val="002060"/>
                </a:solidFill>
                <a:latin typeface="Engravers MT"/>
                <a:cs typeface="Engravers MT"/>
              </a:rPr>
              <a:t>FREE WRITE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5867" y="3052363"/>
            <a:ext cx="86659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rgbClr val="00B050"/>
                </a:solidFill>
                <a:latin typeface="Calisto MT"/>
                <a:ea typeface="Lustria"/>
                <a:cs typeface="Calisto MT"/>
                <a:sym typeface="Lustria"/>
              </a:rPr>
              <a:t>Do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Write about anything on your mind.</a:t>
            </a:r>
          </a:p>
          <a:p>
            <a:pPr algn="l">
              <a:defRPr/>
            </a:pPr>
            <a:endParaRPr lang="en-US" sz="2400" dirty="0">
              <a:solidFill>
                <a:sysClr val="windowText" lastClr="000000"/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 algn="l">
              <a:defRPr/>
            </a:pPr>
            <a:r>
              <a:rPr lang="en-US" sz="2400" b="1" dirty="0">
                <a:solidFill>
                  <a:srgbClr val="00B050"/>
                </a:solidFill>
                <a:latin typeface="Calisto MT"/>
                <a:ea typeface="Lustria"/>
                <a:cs typeface="Calisto MT"/>
                <a:sym typeface="Lustria"/>
              </a:rPr>
              <a:t>Do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Focus on writing for the entire five minutes.</a:t>
            </a:r>
          </a:p>
          <a:p>
            <a:pPr algn="l">
              <a:defRPr/>
            </a:pPr>
            <a:endParaRPr lang="en-US" sz="2400" dirty="0">
              <a:solidFill>
                <a:sysClr val="windowText" lastClr="000000"/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 algn="l">
              <a:defRPr/>
            </a:pPr>
            <a:r>
              <a:rPr lang="en-US" sz="2400" b="1" dirty="0">
                <a:solidFill>
                  <a:srgbClr val="00B050"/>
                </a:solidFill>
                <a:latin typeface="Calisto MT"/>
                <a:ea typeface="Lustria"/>
                <a:cs typeface="Calisto MT"/>
                <a:sym typeface="Lustria"/>
              </a:rPr>
              <a:t>Do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Keep your pen or pencil moving for the whole five minutes.</a:t>
            </a:r>
          </a:p>
          <a:p>
            <a:pPr algn="l">
              <a:defRPr/>
            </a:pPr>
            <a:endParaRPr lang="en-US" sz="2400" dirty="0">
              <a:solidFill>
                <a:sysClr val="windowText" lastClr="000000"/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 algn="l">
              <a:defRPr/>
            </a:pPr>
            <a:r>
              <a:rPr lang="en-US" sz="2400" b="1" dirty="0">
                <a:solidFill>
                  <a:srgbClr val="FF0000"/>
                </a:solidFill>
                <a:latin typeface="Calisto MT"/>
                <a:ea typeface="Lustria"/>
                <a:cs typeface="Calisto MT"/>
                <a:sym typeface="Lustria"/>
              </a:rPr>
              <a:t>Don’t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Worry about conventions like spelling or punctuation.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8" descr="Free Journal Writing Cliparts, Download Free Journal Writing Cliparts png  images, Free ClipArts on Clipart Library">
            <a:extLst>
              <a:ext uri="{FF2B5EF4-FFF2-40B4-BE49-F238E27FC236}">
                <a16:creationId xmlns:a16="http://schemas.microsoft.com/office/drawing/2014/main" xmlns="" id="{7965C635-BD18-4B26-89EB-2DA79634F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3" y="2160653"/>
            <a:ext cx="1113669" cy="108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76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2"/>
          <p:cNvSpPr/>
          <p:nvPr/>
        </p:nvSpPr>
        <p:spPr>
          <a:xfrm>
            <a:off x="2057542" y="1988741"/>
            <a:ext cx="8202306" cy="600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BRAINSTORM</a:t>
            </a:r>
            <a:r>
              <a:rPr sz="48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 </a:t>
            </a:r>
          </a:p>
          <a:p>
            <a:pPr lvl="0" algn="l"/>
            <a:endParaRPr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algn="ctr"/>
            <a:endParaRPr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algn="ctr"/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In your journal, list as many </a:t>
            </a:r>
            <a:r>
              <a:rPr sz="2400" b="1" dirty="0">
                <a:latin typeface="Calisto MT"/>
                <a:ea typeface="Calisto MT"/>
                <a:cs typeface="Calisto MT"/>
                <a:sym typeface="Calisto MT"/>
              </a:rPr>
              <a:t>details about your current surroundings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 as you can in </a:t>
            </a:r>
            <a:r>
              <a:rPr sz="2400" dirty="0">
                <a:solidFill>
                  <a:schemeClr val="tx1"/>
                </a:solidFill>
                <a:latin typeface="Calisto MT"/>
                <a:ea typeface="Calisto MT"/>
                <a:cs typeface="Calisto MT"/>
                <a:sym typeface="Calisto MT"/>
              </a:rPr>
              <a:t>30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 seconds.  </a:t>
            </a: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ctr"/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ctr"/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Try to move past the obvious things you see and find tiny details that someone else might not notice.</a:t>
            </a:r>
          </a:p>
          <a:p>
            <a:pPr lvl="0" algn="ctr"/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ctr"/>
            <a:r>
              <a:rPr sz="2400" dirty="0">
                <a:solidFill>
                  <a:schemeClr val="accent4">
                    <a:lumMod val="75000"/>
                  </a:schemeClr>
                </a:solidFill>
                <a:latin typeface="Calisto MT"/>
                <a:ea typeface="Calisto MT"/>
                <a:cs typeface="Calisto MT"/>
                <a:sym typeface="Calisto MT"/>
              </a:rPr>
              <a:t>Ready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…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listo MT"/>
                <a:ea typeface="Calisto MT"/>
                <a:cs typeface="Calisto MT"/>
                <a:sym typeface="Calisto MT"/>
              </a:rPr>
              <a:t>s</a:t>
            </a:r>
            <a:r>
              <a:rPr sz="2400" dirty="0">
                <a:solidFill>
                  <a:schemeClr val="accent4">
                    <a:lumMod val="75000"/>
                  </a:schemeClr>
                </a:solidFill>
                <a:latin typeface="Calisto MT"/>
                <a:ea typeface="Calisto MT"/>
                <a:cs typeface="Calisto MT"/>
                <a:sym typeface="Calisto MT"/>
              </a:rPr>
              <a:t>et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… </a:t>
            </a:r>
            <a:r>
              <a:rPr sz="2400" b="1" dirty="0">
                <a:solidFill>
                  <a:schemeClr val="accent6"/>
                </a:solidFill>
                <a:latin typeface="Calisto MT"/>
                <a:ea typeface="Calisto MT"/>
                <a:cs typeface="Calisto MT"/>
                <a:sym typeface="Calisto MT"/>
              </a:rPr>
              <a:t>GO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!</a:t>
            </a:r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pic>
        <p:nvPicPr>
          <p:cNvPr id="4" name="Picture 3" descr="Free Journal Writing Cliparts, Download Free Journal Writing Cliparts png  images, Free ClipArts on Clipart Library">
            <a:extLst>
              <a:ext uri="{FF2B5EF4-FFF2-40B4-BE49-F238E27FC236}">
                <a16:creationId xmlns:a16="http://schemas.microsoft.com/office/drawing/2014/main" xmlns="" id="{06E3AE2A-E133-428B-A90D-DE9EAA98E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1" y="2183802"/>
            <a:ext cx="1041009" cy="100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2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4"/>
          <p:cNvSpPr/>
          <p:nvPr/>
        </p:nvSpPr>
        <p:spPr>
          <a:xfrm>
            <a:off x="1827377" y="1983480"/>
            <a:ext cx="9269808" cy="568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BRAINSTORM</a:t>
            </a:r>
            <a:r>
              <a:rPr sz="44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 </a:t>
            </a:r>
            <a:endParaRPr sz="3200" dirty="0">
              <a:solidFill>
                <a:srgbClr val="002060"/>
              </a:solidFill>
              <a:latin typeface="Engravers MT"/>
              <a:ea typeface="Engravers MT"/>
              <a:cs typeface="Engravers MT"/>
              <a:sym typeface="Engravers MT"/>
            </a:endParaRPr>
          </a:p>
          <a:p>
            <a:pPr algn="l"/>
            <a:endParaRPr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For 30 seconds, close your eyes and listen. Pay attention to every little sound. </a:t>
            </a: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Open your eyes and </a:t>
            </a:r>
            <a:r>
              <a:rPr sz="2400" b="1" dirty="0">
                <a:latin typeface="Calisto MT"/>
                <a:ea typeface="Calisto MT"/>
                <a:cs typeface="Calisto MT"/>
                <a:sym typeface="Calisto MT"/>
              </a:rPr>
              <a:t>list as many sounds as you can 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in 30 seconds.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Repeat with smell, taste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,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 and touch.</a:t>
            </a:r>
          </a:p>
        </p:txBody>
      </p:sp>
      <p:pic>
        <p:nvPicPr>
          <p:cNvPr id="10" name="listening-ear-clipart-hearing-image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293" y="5329940"/>
            <a:ext cx="1171761" cy="1406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749" y="5316670"/>
            <a:ext cx="1376726" cy="14330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645" y="5559764"/>
            <a:ext cx="1706636" cy="9557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380" y="5417967"/>
            <a:ext cx="1999484" cy="1230451"/>
          </a:xfrm>
          <a:prstGeom prst="rect">
            <a:avLst/>
          </a:prstGeom>
        </p:spPr>
      </p:pic>
      <p:pic>
        <p:nvPicPr>
          <p:cNvPr id="7" name="Picture 6" descr="Free Journal Writing Cliparts, Download Free Journal Writing Cliparts png  images, Free ClipArts on Clipart Library">
            <a:extLst>
              <a:ext uri="{FF2B5EF4-FFF2-40B4-BE49-F238E27FC236}">
                <a16:creationId xmlns:a16="http://schemas.microsoft.com/office/drawing/2014/main" xmlns="" id="{F4CDD1B7-9998-4ABE-B391-D7586A268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1" y="2183802"/>
            <a:ext cx="1041009" cy="100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2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7">
            <a:extLst>
              <a:ext uri="{FF2B5EF4-FFF2-40B4-BE49-F238E27FC236}">
                <a16:creationId xmlns:a16="http://schemas.microsoft.com/office/drawing/2014/main" xmlns="" id="{D0A3D928-896B-4E39-83A5-D72CC1551DB3}"/>
              </a:ext>
            </a:extLst>
          </p:cNvPr>
          <p:cNvSpPr/>
          <p:nvPr/>
        </p:nvSpPr>
        <p:spPr>
          <a:xfrm>
            <a:off x="1229046" y="1536787"/>
            <a:ext cx="9401909" cy="54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200" tIns="457200" rIns="457200" bIns="457200">
            <a:normAutofit lnSpcReduction="10000"/>
          </a:bodyPr>
          <a:lstStyle/>
          <a:p>
            <a:pPr algn="ctr"/>
            <a:r>
              <a:rPr lang="en-US" sz="5800" dirty="0">
                <a:solidFill>
                  <a:srgbClr val="AA0000"/>
                </a:solidFill>
                <a:latin typeface="Engravers MT"/>
                <a:ea typeface="Engravers MT"/>
                <a:cs typeface="Engravers MT"/>
                <a:sym typeface="Engravers MT"/>
              </a:rPr>
              <a:t> </a:t>
            </a:r>
            <a:r>
              <a:rPr lang="en-US" sz="42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Activity</a:t>
            </a:r>
            <a:endParaRPr sz="4200" dirty="0">
              <a:solidFill>
                <a:srgbClr val="002060"/>
              </a:solidFill>
              <a:latin typeface="Engravers MT"/>
              <a:ea typeface="Engravers MT"/>
              <a:cs typeface="Engravers MT"/>
              <a:sym typeface="Engravers MT"/>
            </a:endParaRPr>
          </a:p>
          <a:p>
            <a:pPr algn="l"/>
            <a:endParaRPr lang="en-US" sz="2400" b="1" dirty="0">
              <a:solidFill>
                <a:srgbClr val="AA0000"/>
              </a:solidFill>
              <a:latin typeface="Calisto MT"/>
              <a:ea typeface="Calisto MT"/>
              <a:cs typeface="Calisto MT"/>
              <a:sym typeface="Calisto MT"/>
            </a:endParaRPr>
          </a:p>
          <a:p>
            <a:pPr algn="l"/>
            <a:r>
              <a:rPr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Sensory details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are the individual sights, sounds, tastes, aromas, and touch sensations that allow us to take in our surroundings.</a:t>
            </a:r>
          </a:p>
          <a:p>
            <a:pPr algn="l"/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l"/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When we isolate these details and describe them in vivid and colorful language, we can stir mental pictures, or 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i</a:t>
            </a:r>
            <a:r>
              <a:rPr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mages</a:t>
            </a:r>
            <a:r>
              <a:rPr lang="en-US"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, in our listeners’ minds.</a:t>
            </a:r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l"/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r>
              <a:rPr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Sensory details 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are the most powerful tool to create the </a:t>
            </a:r>
            <a:r>
              <a:rPr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images</a:t>
            </a:r>
            <a:r>
              <a:rPr sz="24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that move our emotions.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0375ADB-8C80-4086-A239-477A1B890DE7}"/>
              </a:ext>
            </a:extLst>
          </p:cNvPr>
          <p:cNvSpPr/>
          <p:nvPr/>
        </p:nvSpPr>
        <p:spPr>
          <a:xfrm>
            <a:off x="1611285" y="3064747"/>
            <a:ext cx="2170478" cy="39547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CD842E-1251-4674-8200-48B485572795}"/>
              </a:ext>
            </a:extLst>
          </p:cNvPr>
          <p:cNvSpPr/>
          <p:nvPr/>
        </p:nvSpPr>
        <p:spPr>
          <a:xfrm>
            <a:off x="7960770" y="4406782"/>
            <a:ext cx="992311" cy="39632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3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3">
            <a:extLst>
              <a:ext uri="{FF2B5EF4-FFF2-40B4-BE49-F238E27FC236}">
                <a16:creationId xmlns:a16="http://schemas.microsoft.com/office/drawing/2014/main" xmlns="" id="{F5EDAF5E-8BE2-4920-8197-58D9A696D463}"/>
              </a:ext>
            </a:extLst>
          </p:cNvPr>
          <p:cNvSpPr/>
          <p:nvPr/>
        </p:nvSpPr>
        <p:spPr>
          <a:xfrm>
            <a:off x="2176346" y="1900619"/>
            <a:ext cx="7932806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200" tIns="457200" rIns="457200" bIns="457200">
            <a:noAutofit/>
          </a:bodyPr>
          <a:lstStyle>
            <a:lvl1pPr algn="l">
              <a:defRPr sz="2900" b="1">
                <a:latin typeface="Calisto MT"/>
                <a:ea typeface="Calisto MT"/>
                <a:cs typeface="Calisto MT"/>
                <a:sym typeface="Calisto MT"/>
              </a:defRPr>
            </a:lvl1pPr>
          </a:lstStyle>
          <a:p>
            <a:pPr lvl="0" algn="ctr">
              <a:defRPr sz="1800" b="0"/>
            </a:pPr>
            <a:r>
              <a:rPr lang="en-US" sz="3600" dirty="0">
                <a:solidFill>
                  <a:srgbClr val="002060"/>
                </a:solidFill>
              </a:rPr>
              <a:t>Sadness   Joy   Anger   Fear   Calm</a:t>
            </a:r>
          </a:p>
        </p:txBody>
      </p:sp>
      <p:sp>
        <p:nvSpPr>
          <p:cNvPr id="7" name="Shape 56">
            <a:extLst>
              <a:ext uri="{FF2B5EF4-FFF2-40B4-BE49-F238E27FC236}">
                <a16:creationId xmlns:a16="http://schemas.microsoft.com/office/drawing/2014/main" xmlns="" id="{C905DCD7-BB1A-40D5-8C7B-DFE2F012B337}"/>
              </a:ext>
            </a:extLst>
          </p:cNvPr>
          <p:cNvSpPr/>
          <p:nvPr/>
        </p:nvSpPr>
        <p:spPr>
          <a:xfrm>
            <a:off x="6056251" y="3008081"/>
            <a:ext cx="5534387" cy="400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200" tIns="457200" rIns="457200" bIns="457200">
            <a:normAutofit fontScale="92500" lnSpcReduction="10000"/>
          </a:bodyPr>
          <a:lstStyle>
            <a:lvl1pPr algn="l">
              <a:defRPr sz="2900">
                <a:latin typeface="Calisto MT"/>
                <a:ea typeface="Calisto MT"/>
                <a:cs typeface="Calisto MT"/>
                <a:sym typeface="Calisto MT"/>
              </a:defRPr>
            </a:lvl1pPr>
          </a:lstStyle>
          <a:p>
            <a:pPr lvl="0">
              <a:defRPr sz="1800"/>
            </a:pPr>
            <a:r>
              <a:rPr sz="2400" dirty="0"/>
              <a:t>Pick </a:t>
            </a:r>
            <a:r>
              <a:rPr sz="2400" b="1" dirty="0"/>
              <a:t>one</a:t>
            </a:r>
            <a:r>
              <a:rPr sz="2400" dirty="0"/>
              <a:t> of the words </a:t>
            </a:r>
            <a:r>
              <a:rPr lang="en-US" sz="2400" dirty="0"/>
              <a:t>above </a:t>
            </a:r>
            <a:r>
              <a:rPr sz="2400" dirty="0"/>
              <a:t>and think of a situation when </a:t>
            </a:r>
            <a:r>
              <a:rPr lang="en-US" sz="2400" dirty="0"/>
              <a:t>you </a:t>
            </a:r>
            <a:r>
              <a:rPr sz="2400" dirty="0"/>
              <a:t>felt that emotion.</a:t>
            </a:r>
            <a:endParaRPr lang="en-US" sz="2400" dirty="0"/>
          </a:p>
          <a:p>
            <a:pPr marL="457200" lvl="0" indent="-457200">
              <a:buFont typeface="Arial" panose="020B0604020202020204" pitchFamily="34" charset="0"/>
              <a:buChar char="•"/>
              <a:defRPr sz="1800"/>
            </a:pPr>
            <a:endParaRPr lang="en-US" sz="1300" dirty="0"/>
          </a:p>
          <a:p>
            <a:pPr lvl="0">
              <a:defRPr sz="1800"/>
            </a:pPr>
            <a:r>
              <a:rPr lang="en-US" sz="2400" dirty="0"/>
              <a:t>Spend five to seven minutes writing about that experience in your journal. </a:t>
            </a:r>
          </a:p>
          <a:p>
            <a:pPr lvl="0">
              <a:defRPr sz="1800"/>
            </a:pPr>
            <a:endParaRPr lang="en-US" sz="2400" dirty="0"/>
          </a:p>
          <a:p>
            <a:pPr lvl="0">
              <a:defRPr sz="1800"/>
            </a:pPr>
            <a:r>
              <a:rPr lang="en-US" sz="2400" dirty="0"/>
              <a:t>Describe your experience to the group without using the actual word for the emotion.</a:t>
            </a:r>
          </a:p>
          <a:p>
            <a:pPr lvl="0">
              <a:defRPr sz="1800"/>
            </a:pPr>
            <a:endParaRPr sz="2800" dirty="0"/>
          </a:p>
        </p:txBody>
      </p:sp>
      <p:pic>
        <p:nvPicPr>
          <p:cNvPr id="8" name="200_s.gif">
            <a:extLst>
              <a:ext uri="{FF2B5EF4-FFF2-40B4-BE49-F238E27FC236}">
                <a16:creationId xmlns:a16="http://schemas.microsoft.com/office/drawing/2014/main" xmlns="" id="{09E4A153-1725-4806-A84D-A1B8B5D962A0}"/>
              </a:ext>
            </a:extLst>
          </p:cNvPr>
          <p:cNvPicPr/>
          <p:nvPr/>
        </p:nvPicPr>
        <p:blipFill rotWithShape="1">
          <a:blip r:embed="rId3"/>
          <a:srcRect l="8697" r="5491"/>
          <a:stretch/>
        </p:blipFill>
        <p:spPr>
          <a:xfrm>
            <a:off x="1969031" y="3515196"/>
            <a:ext cx="4126969" cy="2780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 descr="Free Journal Writing Cliparts, Download Free Journal Writing Cliparts png  images, Free ClipArts on Clipart Library">
            <a:extLst>
              <a:ext uri="{FF2B5EF4-FFF2-40B4-BE49-F238E27FC236}">
                <a16:creationId xmlns:a16="http://schemas.microsoft.com/office/drawing/2014/main" xmlns="" id="{CA13A460-C018-4E55-9EF6-6EF2F1C4E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2" y="2185190"/>
            <a:ext cx="1107556" cy="107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7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8261" y="2243470"/>
            <a:ext cx="882502" cy="35087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hape 76">
            <a:extLst>
              <a:ext uri="{FF2B5EF4-FFF2-40B4-BE49-F238E27FC236}">
                <a16:creationId xmlns:a16="http://schemas.microsoft.com/office/drawing/2014/main" xmlns="" id="{F18AD5B0-4F7E-574C-8768-9AD123DA1390}"/>
              </a:ext>
            </a:extLst>
          </p:cNvPr>
          <p:cNvSpPr/>
          <p:nvPr/>
        </p:nvSpPr>
        <p:spPr>
          <a:xfrm>
            <a:off x="2554728" y="1729091"/>
            <a:ext cx="7362685" cy="3467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lnSpc>
                <a:spcPct val="100000"/>
              </a:lnSpc>
            </a:pPr>
            <a:endParaRPr sz="1425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l">
              <a:lnSpc>
                <a:spcPct val="100000"/>
              </a:lnSpc>
            </a:pPr>
            <a:endParaRPr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algn="l">
              <a:lnSpc>
                <a:spcPct val="100000"/>
              </a:lnSpc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A</a:t>
            </a:r>
            <a:r>
              <a:rPr sz="2400" b="1" dirty="0"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simile 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can be used to create strong imagery in your lyrics. A simile is a comparison that uses “like” or “as.”</a:t>
            </a: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l">
              <a:lnSpc>
                <a:spcPct val="100000"/>
              </a:lnSpc>
            </a:pPr>
            <a:endParaRPr sz="16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ctr">
              <a:lnSpc>
                <a:spcPct val="100000"/>
              </a:lnSpc>
            </a:pPr>
            <a:r>
              <a:rPr sz="2400" i="1" dirty="0">
                <a:latin typeface="Calisto MT"/>
                <a:ea typeface="Calisto MT"/>
                <a:cs typeface="Calisto MT"/>
                <a:sym typeface="Calisto MT"/>
              </a:rPr>
              <a:t>“He was as fast as a whirlwind on the basketball court</a:t>
            </a:r>
            <a:r>
              <a:rPr lang="en-US" sz="2400" i="1" dirty="0">
                <a:latin typeface="Calisto MT"/>
                <a:ea typeface="Calisto MT"/>
                <a:cs typeface="Calisto MT"/>
                <a:sym typeface="Calisto MT"/>
              </a:rPr>
              <a:t>.</a:t>
            </a:r>
            <a:r>
              <a:rPr sz="2400" i="1" dirty="0">
                <a:latin typeface="Calisto MT"/>
                <a:ea typeface="Calisto MT"/>
                <a:cs typeface="Calisto MT"/>
                <a:sym typeface="Calisto MT"/>
              </a:rPr>
              <a:t>” </a:t>
            </a:r>
            <a:endParaRPr lang="en-US" sz="2400" i="1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ctr">
              <a:lnSpc>
                <a:spcPct val="100000"/>
              </a:lnSpc>
            </a:pPr>
            <a:r>
              <a:rPr sz="2400" i="1" dirty="0">
                <a:latin typeface="Calisto MT"/>
                <a:ea typeface="Calisto MT"/>
                <a:cs typeface="Calisto MT"/>
                <a:sym typeface="Calisto MT"/>
              </a:rPr>
              <a:t>“The sun rose like a neon tangerine.”</a:t>
            </a:r>
          </a:p>
        </p:txBody>
      </p:sp>
      <p:pic>
        <p:nvPicPr>
          <p:cNvPr id="3" name="Sunrise landscape render retouches.png">
            <a:extLst>
              <a:ext uri="{FF2B5EF4-FFF2-40B4-BE49-F238E27FC236}">
                <a16:creationId xmlns:a16="http://schemas.microsoft.com/office/drawing/2014/main" xmlns="" id="{4DAB4A1B-7438-284E-961D-9D01A987C696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009" y="4255476"/>
            <a:ext cx="3724121" cy="22859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1782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4073" y="2190307"/>
            <a:ext cx="1360969" cy="382772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hape 80">
            <a:extLst>
              <a:ext uri="{FF2B5EF4-FFF2-40B4-BE49-F238E27FC236}">
                <a16:creationId xmlns:a16="http://schemas.microsoft.com/office/drawing/2014/main" xmlns="" id="{0EDFC9ED-1530-ED47-A3FC-9919383F92EF}"/>
              </a:ext>
            </a:extLst>
          </p:cNvPr>
          <p:cNvSpPr/>
          <p:nvPr/>
        </p:nvSpPr>
        <p:spPr>
          <a:xfrm>
            <a:off x="2824224" y="1678035"/>
            <a:ext cx="6402910" cy="32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lnSpc>
                <a:spcPct val="100000"/>
              </a:lnSpc>
            </a:pPr>
            <a:endParaRPr sz="1425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l">
              <a:lnSpc>
                <a:spcPct val="100000"/>
              </a:lnSpc>
            </a:pPr>
            <a:endParaRPr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algn="l">
              <a:lnSpc>
                <a:spcPct val="100000"/>
              </a:lnSpc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A </a:t>
            </a:r>
            <a:r>
              <a:rPr sz="24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metaphor</a:t>
            </a:r>
            <a:r>
              <a:rPr sz="24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makes similar comparisons without using “like” or “as.”</a:t>
            </a:r>
          </a:p>
          <a:p>
            <a:pPr lvl="0" algn="l">
              <a:lnSpc>
                <a:spcPct val="100000"/>
              </a:lnSpc>
            </a:pPr>
            <a:endParaRPr sz="16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l">
              <a:lnSpc>
                <a:spcPct val="100000"/>
              </a:lnSpc>
            </a:pPr>
            <a:r>
              <a:rPr lang="en-US" sz="2400" i="1" dirty="0">
                <a:latin typeface="Calisto MT"/>
                <a:ea typeface="Calisto MT"/>
                <a:cs typeface="Calisto MT"/>
                <a:sym typeface="Calisto MT"/>
              </a:rPr>
              <a:t>	</a:t>
            </a:r>
            <a:r>
              <a:rPr sz="2400" i="1" dirty="0">
                <a:latin typeface="Calisto MT"/>
                <a:ea typeface="Calisto MT"/>
                <a:cs typeface="Calisto MT"/>
                <a:sym typeface="Calisto MT"/>
              </a:rPr>
              <a:t>“He was a whirlwind on the basketball court</a:t>
            </a:r>
            <a:r>
              <a:rPr lang="en-US" sz="2400" i="1" dirty="0">
                <a:latin typeface="Calisto MT"/>
                <a:ea typeface="Calisto MT"/>
                <a:cs typeface="Calisto MT"/>
                <a:sym typeface="Calisto MT"/>
              </a:rPr>
              <a:t>.</a:t>
            </a:r>
            <a:r>
              <a:rPr sz="2400" i="1" dirty="0">
                <a:latin typeface="Calisto MT"/>
                <a:ea typeface="Calisto MT"/>
                <a:cs typeface="Calisto MT"/>
                <a:sym typeface="Calisto MT"/>
              </a:rPr>
              <a:t>” </a:t>
            </a:r>
            <a:endParaRPr lang="en-US" sz="2400" i="1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l">
              <a:lnSpc>
                <a:spcPct val="100000"/>
              </a:lnSpc>
            </a:pPr>
            <a:r>
              <a:rPr lang="en-US" sz="2400" i="1" dirty="0">
                <a:latin typeface="Calisto MT"/>
                <a:ea typeface="Calisto MT"/>
                <a:cs typeface="Calisto MT"/>
                <a:sym typeface="Calisto MT"/>
              </a:rPr>
              <a:t>	</a:t>
            </a:r>
            <a:r>
              <a:rPr sz="2400" i="1" dirty="0">
                <a:latin typeface="Calisto MT"/>
                <a:ea typeface="Calisto MT"/>
                <a:cs typeface="Calisto MT"/>
                <a:sym typeface="Calisto MT"/>
              </a:rPr>
              <a:t>“At dawn, the sun </a:t>
            </a:r>
            <a:r>
              <a:rPr lang="en-US" sz="2400" i="1" dirty="0">
                <a:latin typeface="Calisto MT"/>
                <a:ea typeface="Calisto MT"/>
                <a:cs typeface="Calisto MT"/>
                <a:sym typeface="Calisto MT"/>
              </a:rPr>
              <a:t>was</a:t>
            </a:r>
            <a:r>
              <a:rPr sz="2400" i="1" dirty="0">
                <a:latin typeface="Calisto MT"/>
                <a:ea typeface="Calisto MT"/>
                <a:cs typeface="Calisto MT"/>
                <a:sym typeface="Calisto MT"/>
              </a:rPr>
              <a:t> a neon tangerine.”</a:t>
            </a:r>
          </a:p>
        </p:txBody>
      </p:sp>
      <p:pic>
        <p:nvPicPr>
          <p:cNvPr id="3" name="basketball-match.jpg">
            <a:extLst>
              <a:ext uri="{FF2B5EF4-FFF2-40B4-BE49-F238E27FC236}">
                <a16:creationId xmlns:a16="http://schemas.microsoft.com/office/drawing/2014/main" xmlns="" id="{2C44A72E-CE4F-FC4C-9DEE-0F8A5EC1D8A2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132" y="4145250"/>
            <a:ext cx="2593094" cy="24568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5170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40FCD6-3F11-F54D-A717-C24CF5F506A0}"/>
              </a:ext>
            </a:extLst>
          </p:cNvPr>
          <p:cNvSpPr txBox="1"/>
          <p:nvPr/>
        </p:nvSpPr>
        <p:spPr>
          <a:xfrm>
            <a:off x="3685463" y="1792908"/>
            <a:ext cx="4923430" cy="6448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0" tIns="342900" rIns="342900" bIns="342900" numCol="1" spcCol="38100" rtlCol="0" anchor="t">
            <a:noAutofit/>
          </a:bodyPr>
          <a:lstStyle/>
          <a:p>
            <a:pPr algn="ctr" latinLnBrk="1" hangingPunct="0">
              <a:lnSpc>
                <a:spcPct val="90000"/>
              </a:lnSpc>
            </a:pPr>
            <a:r>
              <a:rPr lang="en-US" sz="3600" dirty="0">
                <a:solidFill>
                  <a:srgbClr val="002060"/>
                </a:solidFill>
                <a:latin typeface="Engravers MT" panose="02090707080505020304" pitchFamily="18" charset="0"/>
              </a:rPr>
              <a:t>Listen</a:t>
            </a:r>
          </a:p>
        </p:txBody>
      </p:sp>
      <p:pic>
        <p:nvPicPr>
          <p:cNvPr id="9" name="Picture 2" descr="https://upload.wikimedia.org/wikipedia/commons/6/62/Hank_Williams_Promotional_Photo.jpg">
            <a:hlinkClick r:id="rId3"/>
            <a:extLst>
              <a:ext uri="{FF2B5EF4-FFF2-40B4-BE49-F238E27FC236}">
                <a16:creationId xmlns:a16="http://schemas.microsoft.com/office/drawing/2014/main" xmlns="" id="{4031299F-149D-944E-8F50-6BF362BCC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9036" y="2810166"/>
            <a:ext cx="3087545" cy="3791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897304A-8906-2148-AAFF-950D806FCCC3}"/>
              </a:ext>
            </a:extLst>
          </p:cNvPr>
          <p:cNvSpPr txBox="1"/>
          <p:nvPr/>
        </p:nvSpPr>
        <p:spPr>
          <a:xfrm>
            <a:off x="2651287" y="3632596"/>
            <a:ext cx="3087544" cy="3813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0" tIns="342900" rIns="342900" bIns="342900" numCol="1" spcCol="38100" rtlCol="0" anchor="t">
            <a:noAutofit/>
          </a:bodyPr>
          <a:lstStyle/>
          <a:p>
            <a:pPr algn="ctr" latinLnBrk="1" hangingPunct="0">
              <a:lnSpc>
                <a:spcPct val="90000"/>
              </a:lnSpc>
            </a:pPr>
            <a:r>
              <a:rPr lang="en-US" i="1" dirty="0">
                <a:latin typeface="Calisto MT" panose="02040603050505030304" pitchFamily="18" charset="0"/>
              </a:rPr>
              <a:t>Written by Hank </a:t>
            </a:r>
            <a:r>
              <a:rPr lang="en-US" i="1" dirty="0" smtClean="0">
                <a:latin typeface="Calisto MT" panose="02040603050505030304" pitchFamily="18" charset="0"/>
              </a:rPr>
              <a:t>Williams</a:t>
            </a:r>
            <a:endParaRPr lang="en-US" i="1" dirty="0">
              <a:latin typeface="Calisto MT" panose="02040603050505030304" pitchFamily="18" charset="0"/>
            </a:endParaRPr>
          </a:p>
          <a:p>
            <a:pPr algn="ctr" latinLnBrk="1" hangingPunct="0">
              <a:lnSpc>
                <a:spcPct val="90000"/>
              </a:lnSpc>
            </a:pPr>
            <a:endParaRPr lang="en-US" sz="1600" dirty="0">
              <a:latin typeface="Calisto MT" panose="02040603050505030304" pitchFamily="18" charset="0"/>
            </a:endParaRPr>
          </a:p>
        </p:txBody>
      </p:sp>
      <p:sp>
        <p:nvSpPr>
          <p:cNvPr id="12" name="Shape 84">
            <a:extLst>
              <a:ext uri="{FF2B5EF4-FFF2-40B4-BE49-F238E27FC236}">
                <a16:creationId xmlns:a16="http://schemas.microsoft.com/office/drawing/2014/main" xmlns="" id="{2CF5346E-D09C-8A4A-92CE-75A37933B8DD}"/>
              </a:ext>
            </a:extLst>
          </p:cNvPr>
          <p:cNvSpPr/>
          <p:nvPr/>
        </p:nvSpPr>
        <p:spPr>
          <a:xfrm>
            <a:off x="1985571" y="2900281"/>
            <a:ext cx="4414345" cy="99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normAutofit/>
          </a:bodyPr>
          <a:lstStyle/>
          <a:p>
            <a:pPr lvl="0">
              <a:lnSpc>
                <a:spcPct val="100000"/>
              </a:lnSpc>
            </a:pPr>
            <a:endParaRPr lang="en-US" sz="2700" b="1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2400" b="1" dirty="0">
                <a:solidFill>
                  <a:srgbClr val="002060"/>
                </a:solidFill>
                <a:latin typeface="Calisto MT" panose="02040603050505030304" pitchFamily="18" charset="0"/>
              </a:rPr>
              <a:t>“I’m So Lonesome I Could Cry”</a:t>
            </a:r>
            <a:endParaRPr sz="2400" b="1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8" name="Picture 4" descr="70,483 Headphone Illustrations &amp;amp; Clip Art - iStock">
            <a:hlinkClick r:id="rId3"/>
            <a:extLst>
              <a:ext uri="{FF2B5EF4-FFF2-40B4-BE49-F238E27FC236}">
                <a16:creationId xmlns:a16="http://schemas.microsoft.com/office/drawing/2014/main" xmlns="" id="{7C8E886A-6D49-48E3-BE09-F8A36857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68" y="5460678"/>
            <a:ext cx="1254519" cy="12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xmlns="" id="{CA5D564A-A57F-4BF0-AE11-ED9022B16D1A}"/>
              </a:ext>
            </a:extLst>
          </p:cNvPr>
          <p:cNvSpPr/>
          <p:nvPr/>
        </p:nvSpPr>
        <p:spPr>
          <a:xfrm>
            <a:off x="3039579" y="5826328"/>
            <a:ext cx="257351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Click here for the song.</a:t>
            </a:r>
          </a:p>
        </p:txBody>
      </p:sp>
      <p:sp>
        <p:nvSpPr>
          <p:cNvPr id="14" name="Shape 89">
            <a:extLst>
              <a:ext uri="{FF2B5EF4-FFF2-40B4-BE49-F238E27FC236}">
                <a16:creationId xmlns:a16="http://schemas.microsoft.com/office/drawing/2014/main" xmlns="" id="{1724D55E-38B2-4190-879D-319492C61E4D}"/>
              </a:ext>
            </a:extLst>
          </p:cNvPr>
          <p:cNvSpPr/>
          <p:nvPr/>
        </p:nvSpPr>
        <p:spPr>
          <a:xfrm>
            <a:off x="1469354" y="4353793"/>
            <a:ext cx="5713966" cy="877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463216" indent="-342900"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Calisto MT"/>
                <a:ea typeface="Calisto MT"/>
                <a:cs typeface="Calisto MT"/>
                <a:sym typeface="Calisto MT"/>
              </a:rPr>
              <a:t>As you listen, note any images that Hank Williams creates in the song.</a:t>
            </a:r>
          </a:p>
          <a:p>
            <a:pPr marL="120316">
              <a:buSzPct val="100000"/>
            </a:pPr>
            <a:endParaRPr lang="en-US" sz="2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63216" indent="-342900">
              <a:buSzPct val="100000"/>
              <a:buFont typeface="Arial" panose="020B0604020202020204" pitchFamily="34" charset="0"/>
              <a:buChar char="•"/>
            </a:pPr>
            <a:endParaRPr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pic>
        <p:nvPicPr>
          <p:cNvPr id="15" name="Picture 2" descr="flyer clipart - Clip Art Library">
            <a:extLst>
              <a:ext uri="{FF2B5EF4-FFF2-40B4-BE49-F238E27FC236}">
                <a16:creationId xmlns:a16="http://schemas.microsoft.com/office/drawing/2014/main" xmlns="" id="{592E3458-4270-4163-AC40-E8E155516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3" y="2130139"/>
            <a:ext cx="1201616" cy="10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37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5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747</Words>
  <Application>Microsoft Office PowerPoint</Application>
  <PresentationFormat>Widescreen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Calisto MT</vt:lpstr>
      <vt:lpstr>Century Schoolbook</vt:lpstr>
      <vt:lpstr>Engravers MT</vt:lpstr>
      <vt:lpstr>Lustria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Trisha Marks</dc:creator>
  <cp:lastModifiedBy>Aaron Helvig</cp:lastModifiedBy>
  <cp:revision>36</cp:revision>
  <dcterms:created xsi:type="dcterms:W3CDTF">2020-07-24T15:28:26Z</dcterms:created>
  <dcterms:modified xsi:type="dcterms:W3CDTF">2022-05-20T18:26:41Z</dcterms:modified>
</cp:coreProperties>
</file>