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5" r:id="rId4"/>
    <p:sldId id="266" r:id="rId5"/>
    <p:sldId id="260" r:id="rId6"/>
    <p:sldId id="261" r:id="rId7"/>
    <p:sldId id="268" r:id="rId8"/>
    <p:sldId id="262" r:id="rId9"/>
    <p:sldId id="270" r:id="rId10"/>
    <p:sldId id="263" r:id="rId11"/>
    <p:sldId id="267" r:id="rId12"/>
    <p:sldId id="269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0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9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0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2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3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90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26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6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7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7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1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A4F2-4DDE-4D28-99F8-402263DC5278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64334-4DF3-4A85-A90D-FE783A333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4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7"/>
          <p:cNvSpPr/>
          <p:nvPr/>
        </p:nvSpPr>
        <p:spPr>
          <a:xfrm>
            <a:off x="1311161" y="1646113"/>
            <a:ext cx="9822915" cy="1605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endParaRPr sz="3200" dirty="0">
              <a:latin typeface="Calisto MT"/>
              <a:ea typeface="Calisto MT"/>
              <a:cs typeface="Calisto MT"/>
              <a:sym typeface="Calisto MT"/>
            </a:endParaRPr>
          </a:p>
          <a:p>
            <a:pPr algn="ctr"/>
            <a:r>
              <a:rPr sz="3600" dirty="0">
                <a:solidFill>
                  <a:srgbClr val="002060"/>
                </a:solidFill>
                <a:latin typeface="Engravers MT" panose="02090707080505020304" pitchFamily="18" charset="0"/>
                <a:ea typeface="Engravers MT"/>
                <a:cs typeface="Engravers MT"/>
                <a:sym typeface="Engravers MT"/>
              </a:rPr>
              <a:t>FOCUSED LYRIC-WRITING</a:t>
            </a:r>
            <a:endParaRPr sz="3600" b="1" dirty="0">
              <a:solidFill>
                <a:srgbClr val="002060"/>
              </a:solidFill>
              <a:latin typeface="Engravers MT" panose="02090707080505020304" pitchFamily="18" charset="0"/>
              <a:ea typeface="Arial Narrow"/>
              <a:cs typeface="Arial Narrow"/>
              <a:sym typeface="Arial Narrow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listo MT" panose="02040603050505030304" pitchFamily="18" charset="0"/>
                <a:ea typeface="Arial Narrow"/>
                <a:cs typeface="Arial Narrow"/>
                <a:sym typeface="Arial Narrow"/>
              </a:rPr>
              <a:t>Lesson 8 | Grades </a:t>
            </a:r>
            <a:r>
              <a:rPr lang="en-US" sz="2400" dirty="0">
                <a:latin typeface="Calisto MT" panose="02040603050505030304" pitchFamily="18" charset="0"/>
                <a:ea typeface="Arial Narrow"/>
                <a:cs typeface="Arial Narrow"/>
                <a:sym typeface="Arial Narrow"/>
              </a:rPr>
              <a:t>7-12</a:t>
            </a:r>
            <a:endParaRPr sz="2400" dirty="0">
              <a:solidFill>
                <a:schemeClr val="tx1"/>
              </a:solidFill>
              <a:latin typeface="Calisto MT" panose="02040603050505030304" pitchFamily="18" charset="0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959" y="3251200"/>
            <a:ext cx="4538082" cy="22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50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3"/>
          <p:cNvSpPr/>
          <p:nvPr/>
        </p:nvSpPr>
        <p:spPr>
          <a:xfrm>
            <a:off x="1702347" y="2266703"/>
            <a:ext cx="9008571" cy="2222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>
            <a:lvl1pPr algn="l">
              <a:defRPr sz="33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sz="2800" dirty="0">
                <a:latin typeface="Calisto MT" panose="02040603050505030304" pitchFamily="18" charset="0"/>
              </a:rPr>
              <a:t>Songwriters draw </a:t>
            </a:r>
            <a:r>
              <a:rPr sz="2800" dirty="0">
                <a:solidFill>
                  <a:srgbClr val="DA9B3C"/>
                </a:solidFill>
                <a:latin typeface="Calisto MT" panose="02040603050505030304" pitchFamily="18" charset="0"/>
              </a:rPr>
              <a:t>inspiration</a:t>
            </a:r>
            <a:r>
              <a:rPr sz="2800" dirty="0">
                <a:latin typeface="Calisto MT" panose="02040603050505030304" pitchFamily="18" charset="0"/>
              </a:rPr>
              <a:t> from many </a:t>
            </a:r>
            <a:r>
              <a:rPr lang="en-US" sz="2800" dirty="0">
                <a:latin typeface="Calisto MT" panose="02040603050505030304" pitchFamily="18" charset="0"/>
              </a:rPr>
              <a:t>different </a:t>
            </a:r>
            <a:r>
              <a:rPr sz="2800" dirty="0">
                <a:latin typeface="Calisto MT" panose="02040603050505030304" pitchFamily="18" charset="0"/>
              </a:rPr>
              <a:t>sources, including other songs and songwriters</a:t>
            </a:r>
            <a:r>
              <a:rPr lang="en-US" sz="2800" dirty="0">
                <a:latin typeface="Calisto MT" panose="02040603050505030304" pitchFamily="18" charset="0"/>
              </a:rPr>
              <a:t>. </a:t>
            </a:r>
            <a:endParaRPr sz="2800" dirty="0">
              <a:latin typeface="Calisto MT" panose="02040603050505030304" pitchFamily="18" charset="0"/>
            </a:endParaRPr>
          </a:p>
        </p:txBody>
      </p:sp>
      <p:sp>
        <p:nvSpPr>
          <p:cNvPr id="5" name="Shape 64"/>
          <p:cNvSpPr/>
          <p:nvPr/>
        </p:nvSpPr>
        <p:spPr>
          <a:xfrm>
            <a:off x="1528611" y="3421111"/>
            <a:ext cx="9008571" cy="55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 lvl="0"/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However, i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f professional songwriters </a:t>
            </a: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copy 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part of </a:t>
            </a: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a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 song and sell it as their own work, </a:t>
            </a: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they have committed 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plagiarism</a:t>
            </a:r>
            <a:r>
              <a:rPr lang="en-US"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.</a:t>
            </a:r>
            <a:endParaRPr lang="en-US" sz="28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l"/>
            <a:endParaRPr lang="en-US" sz="28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/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It is </a:t>
            </a:r>
            <a:r>
              <a:rPr lang="en-US" sz="2800" u="sng" dirty="0">
                <a:latin typeface="Calisto MT"/>
                <a:ea typeface="Calisto MT"/>
                <a:cs typeface="Calisto MT"/>
                <a:sym typeface="Calisto MT"/>
              </a:rPr>
              <a:t>never</a:t>
            </a: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 OK to use a song or part of a song written by someone else and claim it as your own work!</a:t>
            </a:r>
            <a:endParaRPr sz="28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l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l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l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l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7876" y="4307026"/>
            <a:ext cx="1731108" cy="462759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48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4"/>
          <p:cNvSpPr/>
          <p:nvPr/>
        </p:nvSpPr>
        <p:spPr>
          <a:xfrm>
            <a:off x="1816327" y="3019647"/>
            <a:ext cx="8965087" cy="2955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l">
              <a:lnSpc>
                <a:spcPct val="100000"/>
              </a:lnSpc>
            </a:pPr>
            <a:endParaRPr sz="2400"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l">
              <a:lnSpc>
                <a:spcPct val="100000"/>
              </a:lnSpc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L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ook through your journal and read over what you have </a:t>
            </a: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written</a:t>
            </a:r>
            <a:r>
              <a:rPr lang="en-US" sz="2400" dirty="0">
                <a:solidFill>
                  <a:srgbClr val="FF000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so far. </a:t>
            </a: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l">
              <a:lnSpc>
                <a:spcPct val="100000"/>
              </a:lnSpc>
            </a:pP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l">
              <a:lnSpc>
                <a:spcPct val="100000"/>
              </a:lnSpc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Highlight or underline anything that you are proud of or that you want to use in your final song. </a:t>
            </a: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l">
              <a:lnSpc>
                <a:spcPct val="100000"/>
              </a:lnSpc>
            </a:pP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l">
              <a:lnSpc>
                <a:spcPct val="100000"/>
              </a:lnSpc>
            </a:pPr>
            <a:r>
              <a:rPr sz="2400" dirty="0">
                <a:latin typeface="Calisto MT"/>
                <a:ea typeface="Calisto MT"/>
                <a:cs typeface="Calisto MT"/>
                <a:sym typeface="Calisto MT"/>
              </a:rPr>
              <a:t>When you are finished reflecting, start working on your song.</a:t>
            </a:r>
          </a:p>
          <a:p>
            <a:pPr lvl="0" algn="l">
              <a:lnSpc>
                <a:spcPct val="100000"/>
              </a:lnSpc>
            </a:pPr>
            <a:endParaRPr sz="30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l">
              <a:lnSpc>
                <a:spcPct val="100000"/>
              </a:lnSpc>
            </a:pPr>
            <a:endParaRPr sz="30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5936" y="1890978"/>
            <a:ext cx="7889018" cy="8188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0" tIns="457200" rIns="457200" bIns="457200" numCol="1" spcCol="38100" rtlCol="0" anchor="t">
            <a:noAutofit/>
          </a:bodyPr>
          <a:lstStyle/>
          <a:p>
            <a:pPr marL="0" marR="0" indent="0" algn="ctr" defTabSz="914400" rtl="0" fontAlgn="auto" latinLnBrk="1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Engravers MT" panose="02090707080505020304" pitchFamily="18" charset="0"/>
                <a:sym typeface="Calibri"/>
              </a:rPr>
              <a:t>Let’s write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Engravers MT" panose="02090707080505020304" pitchFamily="18" charset="0"/>
                <a:sym typeface="Calibri"/>
              </a:rPr>
              <a:t> a song!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Engravers MT" panose="02090707080505020304" pitchFamily="18" charset="0"/>
              <a:sym typeface="Calibri"/>
            </a:endParaRPr>
          </a:p>
        </p:txBody>
      </p:sp>
      <p:pic>
        <p:nvPicPr>
          <p:cNvPr id="4" name="Picture 3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xmlns="" id="{23F93237-0FDB-41B8-9992-4B2157B9E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1" y="2140772"/>
            <a:ext cx="1008931" cy="97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81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5936" y="1890978"/>
            <a:ext cx="7889018" cy="8188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0" tIns="457200" rIns="457200" bIns="457200" numCol="1" spcCol="38100" rtlCol="0" anchor="t">
            <a:noAutofit/>
          </a:bodyPr>
          <a:lstStyle/>
          <a:p>
            <a:pPr marL="0" marR="0" indent="0" algn="ctr" defTabSz="914400" rtl="0" fontAlgn="auto" latinLnBrk="1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Engravers MT" panose="02090707080505020304" pitchFamily="18" charset="0"/>
                <a:sym typeface="Calibri"/>
              </a:rPr>
              <a:t>Let’s write</a:t>
            </a:r>
            <a:r>
              <a:rPr kumimoji="0" lang="en-US" sz="3200" b="0" i="0" u="none" strike="noStrike" cap="none" spc="0" normalizeH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Engravers MT" panose="02090707080505020304" pitchFamily="18" charset="0"/>
                <a:sym typeface="Calibri"/>
              </a:rPr>
              <a:t> a song!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Engravers MT" panose="02090707080505020304" pitchFamily="18" charset="0"/>
              <a:sym typeface="Calibri"/>
            </a:endParaRPr>
          </a:p>
        </p:txBody>
      </p:sp>
      <p:sp>
        <p:nvSpPr>
          <p:cNvPr id="4" name="Shape 59"/>
          <p:cNvSpPr/>
          <p:nvPr/>
        </p:nvSpPr>
        <p:spPr>
          <a:xfrm>
            <a:off x="1541722" y="2761546"/>
            <a:ext cx="9473609" cy="3742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 fontScale="85000" lnSpcReduction="20000"/>
          </a:bodyPr>
          <a:lstStyle/>
          <a:p>
            <a:pPr algn="ctr">
              <a:buSzPct val="100000"/>
            </a:pPr>
            <a:endParaRPr lang="en-US" sz="3200" b="1" dirty="0">
              <a:solidFill>
                <a:srgbClr val="002060"/>
              </a:solidFill>
              <a:latin typeface="Calisto MT"/>
              <a:ea typeface="Calisto MT"/>
              <a:cs typeface="Calisto MT"/>
              <a:sym typeface="Calisto MT"/>
            </a:endParaRPr>
          </a:p>
          <a:p>
            <a:pPr algn="l">
              <a:buSzPct val="100000"/>
            </a:pP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Review the </a:t>
            </a:r>
            <a:r>
              <a:rPr lang="en-US" sz="2800" b="1" dirty="0">
                <a:latin typeface="Calisto MT"/>
                <a:ea typeface="Calisto MT"/>
                <a:cs typeface="Calisto MT"/>
                <a:sym typeface="Calisto MT"/>
              </a:rPr>
              <a:t>Songwriting Checklist </a:t>
            </a: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and </a:t>
            </a:r>
            <a:r>
              <a:rPr lang="en-US" sz="2800" b="1" dirty="0">
                <a:latin typeface="Calisto MT"/>
                <a:ea typeface="Calisto MT"/>
                <a:cs typeface="Calisto MT"/>
                <a:sym typeface="Calisto MT"/>
              </a:rPr>
              <a:t>“What if I’m Stuck?” Handout</a:t>
            </a: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. </a:t>
            </a:r>
          </a:p>
          <a:p>
            <a:pPr algn="l">
              <a:buSzPct val="100000"/>
            </a:pPr>
            <a:endParaRPr lang="en-US" sz="2800" dirty="0">
              <a:latin typeface="Calisto MT"/>
              <a:ea typeface="Calisto MT"/>
              <a:cs typeface="Calisto MT"/>
              <a:sym typeface="Calisto MT"/>
            </a:endParaRPr>
          </a:p>
          <a:p>
            <a:pPr>
              <a:buSzPct val="100000"/>
            </a:pP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You may use the </a:t>
            </a:r>
            <a:r>
              <a:rPr lang="en-US" sz="2800" b="1" dirty="0">
                <a:latin typeface="Calisto MT"/>
                <a:ea typeface="Calisto MT"/>
                <a:cs typeface="Calisto MT"/>
                <a:sym typeface="Calisto MT"/>
              </a:rPr>
              <a:t>Songwriting Template </a:t>
            </a: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to write your song. If you decide to write a blues song, use the </a:t>
            </a:r>
            <a:r>
              <a:rPr lang="en-US" sz="2800" b="1" dirty="0">
                <a:latin typeface="Calisto MT"/>
                <a:ea typeface="Calisto MT"/>
                <a:cs typeface="Calisto MT"/>
                <a:sym typeface="Calisto MT"/>
              </a:rPr>
              <a:t>Blues Song Template</a:t>
            </a: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. </a:t>
            </a:r>
          </a:p>
          <a:p>
            <a:pPr algn="l">
              <a:buSzPct val="100000"/>
            </a:pPr>
            <a:endParaRPr lang="en-US" sz="2800" b="1" dirty="0">
              <a:latin typeface="Calisto MT"/>
              <a:ea typeface="Calisto MT"/>
              <a:cs typeface="Calisto MT"/>
              <a:sym typeface="Calisto MT"/>
            </a:endParaRPr>
          </a:p>
          <a:p>
            <a:pPr algn="l">
              <a:buSzPct val="100000"/>
            </a:pP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Remember:</a:t>
            </a:r>
          </a:p>
          <a:p>
            <a:pPr algn="l">
              <a:buSzPct val="100000"/>
            </a:pPr>
            <a:endParaRPr lang="en-US" sz="1200" dirty="0">
              <a:solidFill>
                <a:srgbClr val="002060"/>
              </a:solidFill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The content of the song is most important.</a:t>
            </a: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Songs should follow a standard structure.</a:t>
            </a: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Attempt to rhyme so your song is catchy and memorable.</a:t>
            </a:r>
          </a:p>
          <a:p>
            <a:pPr marL="45720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Songs with a uniform pattern of syllables per line are easiest to be put to music. </a:t>
            </a:r>
            <a:endParaRPr sz="28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l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l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pic>
        <p:nvPicPr>
          <p:cNvPr id="5" name="Picture 2" descr="flyer clipart - Clip Art Library">
            <a:extLst>
              <a:ext uri="{FF2B5EF4-FFF2-40B4-BE49-F238E27FC236}">
                <a16:creationId xmlns:a16="http://schemas.microsoft.com/office/drawing/2014/main" xmlns="" id="{FE49CA2F-BE16-414D-A6B0-211AB7DFD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67" y="2080672"/>
            <a:ext cx="984195" cy="8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87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6"/>
          <p:cNvSpPr/>
          <p:nvPr/>
        </p:nvSpPr>
        <p:spPr>
          <a:xfrm>
            <a:off x="1669311" y="2200567"/>
            <a:ext cx="8837495" cy="504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HOMEWORK</a:t>
            </a:r>
          </a:p>
          <a:p>
            <a:pPr lvl="0"/>
            <a:endParaRPr sz="3000" b="1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If your song is not finished, you should complete it before the next lesson.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You will be sharing your song with a partner during the next lesson.</a:t>
            </a:r>
          </a:p>
          <a:p>
            <a:pPr lvl="0"/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sto MT"/>
                <a:ea typeface="Calisto MT"/>
                <a:cs typeface="Calisto MT"/>
                <a:sym typeface="Calisto MT"/>
              </a:rPr>
              <a:t>If you have finished your chorus and verses, you can try writing extra verses for homework. Or, you could try writing another song!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775ED3-E3D9-404C-AF56-374C9184D678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20" y="2047382"/>
            <a:ext cx="1022177" cy="10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5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4"/>
          <p:cNvSpPr/>
          <p:nvPr/>
        </p:nvSpPr>
        <p:spPr>
          <a:xfrm>
            <a:off x="4147965" y="2213170"/>
            <a:ext cx="387702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300" b="1">
                <a:solidFill>
                  <a:srgbClr val="C00000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b="0" dirty="0">
                <a:solidFill>
                  <a:srgbClr val="002060"/>
                </a:solidFill>
                <a:latin typeface="Engravers MT"/>
                <a:cs typeface="Engravers MT"/>
              </a:rPr>
              <a:t>FREE WRITE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2700" y="3222979"/>
            <a:ext cx="86659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Write about anything on your mind.</a:t>
            </a:r>
          </a:p>
          <a:p>
            <a:pPr algn="l"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Focus on writing for the entire five minutes.</a:t>
            </a:r>
          </a:p>
          <a:p>
            <a:pPr algn="l"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00B050"/>
                </a:solidFill>
                <a:latin typeface="Calisto MT"/>
                <a:ea typeface="Lustria"/>
                <a:cs typeface="Calisto MT"/>
                <a:sym typeface="Lustria"/>
              </a:rPr>
              <a:t>Do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Keep your pen or pencil moving for the whole five minutes.</a:t>
            </a:r>
          </a:p>
          <a:p>
            <a:pPr algn="l">
              <a:defRPr/>
            </a:pPr>
            <a:endParaRPr lang="en-US" sz="2400" dirty="0">
              <a:solidFill>
                <a:sysClr val="windowText" lastClr="000000"/>
              </a:solidFill>
              <a:latin typeface="Calisto MT"/>
              <a:ea typeface="Lustria"/>
              <a:cs typeface="Calisto MT"/>
              <a:sym typeface="Lustria"/>
            </a:endParaRPr>
          </a:p>
          <a:p>
            <a:pPr algn="l">
              <a:defRPr/>
            </a:pPr>
            <a:r>
              <a:rPr lang="en-US" sz="2400" b="1" dirty="0">
                <a:solidFill>
                  <a:srgbClr val="FF0000"/>
                </a:solidFill>
                <a:latin typeface="Calisto MT"/>
                <a:ea typeface="Lustria"/>
                <a:cs typeface="Calisto MT"/>
                <a:sym typeface="Lustria"/>
              </a:rPr>
              <a:t>Don’t</a:t>
            </a:r>
            <a:r>
              <a:rPr lang="en-US" sz="2400" dirty="0">
                <a:solidFill>
                  <a:sysClr val="windowText" lastClr="000000"/>
                </a:solidFill>
                <a:latin typeface="Calisto MT"/>
                <a:ea typeface="Lustria"/>
                <a:cs typeface="Calisto MT"/>
                <a:sym typeface="Lustria"/>
              </a:rPr>
              <a:t>: Worry about conventions like spelling or punctuation.</a:t>
            </a:r>
            <a:endParaRPr lang="en-US" sz="240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 descr="Free Journal Writing Cliparts, Download Free Journal Writing Cliparts png  images, Free ClipArts on Clipart Library">
            <a:extLst>
              <a:ext uri="{FF2B5EF4-FFF2-40B4-BE49-F238E27FC236}">
                <a16:creationId xmlns:a16="http://schemas.microsoft.com/office/drawing/2014/main" xmlns="" id="{0021966E-8E71-406A-ABF8-FA2C75408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1" y="2141560"/>
            <a:ext cx="1114865" cy="10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76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3"/>
          <p:cNvSpPr/>
          <p:nvPr/>
        </p:nvSpPr>
        <p:spPr>
          <a:xfrm>
            <a:off x="1577237" y="2320257"/>
            <a:ext cx="9037526" cy="600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algn="ctr"/>
            <a:r>
              <a:rPr sz="3600" dirty="0">
                <a:solidFill>
                  <a:srgbClr val="002060"/>
                </a:solidFill>
                <a:latin typeface="Engravers MT"/>
                <a:ea typeface="Engravers MT"/>
                <a:cs typeface="Engravers MT"/>
                <a:sym typeface="Engravers MT"/>
              </a:rPr>
              <a:t>BRAINSTORM </a:t>
            </a:r>
          </a:p>
          <a:p>
            <a:pPr algn="ctr"/>
            <a:endParaRPr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algn="ctr"/>
            <a:endParaRPr b="1" u="sng" dirty="0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lvl="0" algn="ctr"/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Divide into groups of two and discuss what you have learned about songwriting. Talk about what you intend to include in your songs.</a:t>
            </a:r>
          </a:p>
          <a:p>
            <a:pPr lvl="0" algn="ctr"/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 algn="ctr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listo MT"/>
                <a:ea typeface="Lustria"/>
                <a:cs typeface="Calisto MT"/>
                <a:sym typeface="Lustria"/>
              </a:rPr>
              <a:t>Ready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…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alisto MT"/>
                <a:ea typeface="Lustria"/>
                <a:cs typeface="Calisto MT"/>
                <a:sym typeface="Lustria"/>
              </a:rPr>
              <a:t>set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… </a:t>
            </a:r>
            <a:r>
              <a:rPr lang="en-US" sz="2400" b="1" dirty="0">
                <a:solidFill>
                  <a:schemeClr val="accent6"/>
                </a:solidFill>
                <a:latin typeface="Calisto MT"/>
                <a:ea typeface="Lustria"/>
                <a:cs typeface="Calisto MT"/>
                <a:sym typeface="Lustria"/>
              </a:rPr>
              <a:t>GO</a:t>
            </a:r>
            <a:r>
              <a:rPr lang="en-US" sz="2400" dirty="0">
                <a:latin typeface="Calisto MT"/>
                <a:ea typeface="Lustria"/>
                <a:cs typeface="Calisto MT"/>
                <a:sym typeface="Lustria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84A1C6-3C8A-4F34-9B5F-894D8F708D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1" y="2135302"/>
            <a:ext cx="1882588" cy="114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9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5"/>
          <p:cNvSpPr/>
          <p:nvPr/>
        </p:nvSpPr>
        <p:spPr>
          <a:xfrm>
            <a:off x="1207166" y="2556474"/>
            <a:ext cx="9777665" cy="411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200" tIns="457200" rIns="457200" bIns="457200">
            <a:normAutofit/>
          </a:bodyPr>
          <a:lstStyle/>
          <a:p>
            <a:pPr algn="ctr">
              <a:buSzPct val="100000"/>
            </a:pPr>
            <a:r>
              <a:rPr sz="3200" b="1" dirty="0">
                <a:latin typeface="Calisto MT"/>
                <a:ea typeface="Calisto MT"/>
                <a:cs typeface="Calisto MT"/>
                <a:sym typeface="Calisto MT"/>
              </a:rPr>
              <a:t>Parts of a song</a:t>
            </a:r>
            <a:endParaRPr lang="en-US" sz="3200" b="1" dirty="0">
              <a:latin typeface="Calisto MT"/>
              <a:ea typeface="Calisto MT"/>
              <a:cs typeface="Calisto MT"/>
              <a:sym typeface="Calisto MT"/>
            </a:endParaRPr>
          </a:p>
          <a:p>
            <a:pPr algn="ctr">
              <a:buSzPct val="100000"/>
            </a:pPr>
            <a:endParaRPr lang="en-US" sz="2800" u="sng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A song must have a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title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verses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, a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chorus</a:t>
            </a:r>
            <a:r>
              <a:rPr sz="28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and a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hook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. </a:t>
            </a:r>
            <a:endParaRPr lang="en-US" sz="28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>
              <a:buSzPct val="100000"/>
            </a:pPr>
            <a:endParaRPr lang="en-US"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Some songs have a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bridge</a:t>
            </a:r>
            <a:r>
              <a:rPr lang="en-US"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. </a:t>
            </a:r>
            <a:r>
              <a:rPr lang="en-US" sz="2800" dirty="0">
                <a:latin typeface="Calisto MT"/>
                <a:sym typeface="Calisto MT"/>
              </a:rPr>
              <a:t>Some have a </a:t>
            </a:r>
            <a:r>
              <a:rPr lang="en-US"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pre-chorus</a:t>
            </a:r>
            <a:r>
              <a:rPr lang="en-US" sz="2800" dirty="0">
                <a:latin typeface="Calisto MT"/>
                <a:sym typeface="Calisto MT"/>
              </a:rPr>
              <a:t>.</a:t>
            </a:r>
            <a:r>
              <a:rPr lang="en-US"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</a:p>
          <a:p>
            <a:pPr lvl="0">
              <a:buSzPct val="100000"/>
            </a:pPr>
            <a:endParaRPr sz="28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sp>
        <p:nvSpPr>
          <p:cNvPr id="7" name="Shape 46"/>
          <p:cNvSpPr/>
          <p:nvPr/>
        </p:nvSpPr>
        <p:spPr>
          <a:xfrm>
            <a:off x="3426144" y="1719808"/>
            <a:ext cx="5339711" cy="183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200" tIns="457200" rIns="457200" bIns="457200">
            <a:normAutofit/>
          </a:bodyPr>
          <a:lstStyle>
            <a:lvl1pPr algn="l">
              <a:defRPr sz="44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2060"/>
                </a:solidFill>
                <a:latin typeface="Engravers MT" panose="02090707080505020304" pitchFamily="18" charset="0"/>
              </a:rPr>
              <a:t>Let’s</a:t>
            </a:r>
            <a:r>
              <a:rPr sz="3600" dirty="0">
                <a:solidFill>
                  <a:srgbClr val="002060"/>
                </a:solidFill>
                <a:latin typeface="Calisto MT" panose="02040603050505030304" pitchFamily="18" charset="0"/>
              </a:rPr>
              <a:t> </a:t>
            </a:r>
            <a:r>
              <a:rPr sz="3600" b="0" dirty="0">
                <a:solidFill>
                  <a:srgbClr val="002060"/>
                </a:solidFill>
                <a:latin typeface="Engravers MT" panose="02090707080505020304" pitchFamily="18" charset="0"/>
              </a:rPr>
              <a:t>review!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8473E243-F4C2-454C-A731-BA0F5B113C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9" t="25221" r="14057" b="26488"/>
          <a:stretch/>
        </p:blipFill>
        <p:spPr>
          <a:xfrm>
            <a:off x="365688" y="5492837"/>
            <a:ext cx="1543795" cy="1039559"/>
          </a:xfrm>
          <a:prstGeom prst="rect">
            <a:avLst/>
          </a:prstGeom>
        </p:spPr>
      </p:pic>
      <p:pic>
        <p:nvPicPr>
          <p:cNvPr id="5" name="Picture 4" descr="Whiteboard&#10;&#10;Description automatically generated with low confidence">
            <a:extLst>
              <a:ext uri="{FF2B5EF4-FFF2-40B4-BE49-F238E27FC236}">
                <a16:creationId xmlns:a16="http://schemas.microsoft.com/office/drawing/2014/main" xmlns="" id="{A0AE8ADC-72D9-43C5-85E8-4F55B7BB7D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1" t="15371" r="12732" b="16491"/>
          <a:stretch/>
        </p:blipFill>
        <p:spPr>
          <a:xfrm>
            <a:off x="2407757" y="5405119"/>
            <a:ext cx="1343434" cy="1266156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F883D7B6-7D08-4AA2-B5BA-971ADD8F6D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1" t="24328" r="16890" b="24091"/>
          <a:stretch/>
        </p:blipFill>
        <p:spPr>
          <a:xfrm>
            <a:off x="4377928" y="5273039"/>
            <a:ext cx="1786387" cy="1398236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902C53A-C9F1-4B8A-884B-317D50C0B3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t="12173" r="26488" b="11852"/>
          <a:stretch/>
        </p:blipFill>
        <p:spPr>
          <a:xfrm>
            <a:off x="6673737" y="5282365"/>
            <a:ext cx="877206" cy="138890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xmlns="" id="{AD88A229-566B-4275-8F9D-F5BF580641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t="17770" r="11772" b="18250"/>
          <a:stretch/>
        </p:blipFill>
        <p:spPr>
          <a:xfrm>
            <a:off x="8190370" y="5352221"/>
            <a:ext cx="1515742" cy="1239871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9C42E1C3-7BAB-488B-9FFA-A5890CC540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" t="27011" r="10483" b="26586"/>
          <a:stretch/>
        </p:blipFill>
        <p:spPr>
          <a:xfrm>
            <a:off x="10207337" y="5530119"/>
            <a:ext cx="1726549" cy="100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0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0"/>
          <p:cNvSpPr/>
          <p:nvPr/>
        </p:nvSpPr>
        <p:spPr>
          <a:xfrm>
            <a:off x="1242236" y="3183963"/>
            <a:ext cx="9707526" cy="3137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 algn="ctr">
              <a:buSzPct val="100000"/>
            </a:pPr>
            <a:r>
              <a:rPr sz="3200" b="1" dirty="0">
                <a:latin typeface="Calisto MT"/>
                <a:ea typeface="Calisto MT"/>
                <a:cs typeface="Calisto MT"/>
                <a:sym typeface="Calisto MT"/>
              </a:rPr>
              <a:t>Title and </a:t>
            </a:r>
            <a:r>
              <a:rPr lang="en-US" sz="3200" b="1" dirty="0">
                <a:latin typeface="Calisto MT"/>
                <a:ea typeface="Calisto MT"/>
                <a:cs typeface="Calisto MT"/>
                <a:sym typeface="Calisto MT"/>
              </a:rPr>
              <a:t>h</a:t>
            </a:r>
            <a:r>
              <a:rPr sz="3200" b="1" dirty="0">
                <a:latin typeface="Calisto MT"/>
                <a:ea typeface="Calisto MT"/>
                <a:cs typeface="Calisto MT"/>
                <a:sym typeface="Calisto MT"/>
              </a:rPr>
              <a:t>ook</a:t>
            </a:r>
            <a:endParaRPr lang="en-US" sz="3200" b="1" dirty="0">
              <a:latin typeface="Calisto MT"/>
              <a:ea typeface="Calisto MT"/>
              <a:cs typeface="Calisto MT"/>
              <a:sym typeface="Calisto MT"/>
            </a:endParaRPr>
          </a:p>
          <a:p>
            <a:pPr algn="ctr">
              <a:buSzPct val="100000"/>
            </a:pP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endParaRPr lang="en-US" sz="2800" b="1" dirty="0">
              <a:solidFill>
                <a:srgbClr val="002060"/>
              </a:solidFill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In most songs, the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title</a:t>
            </a:r>
            <a:r>
              <a:rPr sz="28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appears at least once in the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chorus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. </a:t>
            </a:r>
            <a:endParaRPr lang="en-US" sz="28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endParaRPr lang="en-US"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The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title</a:t>
            </a:r>
            <a:r>
              <a:rPr sz="28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is often the </a:t>
            </a:r>
            <a:r>
              <a:rPr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hook</a:t>
            </a:r>
            <a:r>
              <a:rPr sz="2800" dirty="0">
                <a:latin typeface="Calisto MT"/>
                <a:ea typeface="Calisto MT"/>
                <a:cs typeface="Calisto MT"/>
                <a:sym typeface="Calisto MT"/>
              </a:rPr>
              <a:t>, the catchy phrase that makes the song easy to remember.</a:t>
            </a:r>
          </a:p>
          <a:p>
            <a:pPr lvl="0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sp>
        <p:nvSpPr>
          <p:cNvPr id="8" name="Shape 46"/>
          <p:cNvSpPr/>
          <p:nvPr/>
        </p:nvSpPr>
        <p:spPr>
          <a:xfrm>
            <a:off x="3426144" y="1719808"/>
            <a:ext cx="5339711" cy="183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200" tIns="457200" rIns="457200" bIns="457200">
            <a:normAutofit/>
          </a:bodyPr>
          <a:lstStyle>
            <a:lvl1pPr algn="l">
              <a:defRPr sz="44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2060"/>
                </a:solidFill>
                <a:latin typeface="Engravers MT" panose="02090707080505020304" pitchFamily="18" charset="0"/>
              </a:rPr>
              <a:t>Let’s</a:t>
            </a:r>
            <a:r>
              <a:rPr sz="3600" dirty="0">
                <a:solidFill>
                  <a:srgbClr val="002060"/>
                </a:solidFill>
                <a:latin typeface="Calisto MT" panose="02040603050505030304" pitchFamily="18" charset="0"/>
              </a:rPr>
              <a:t> </a:t>
            </a:r>
            <a:r>
              <a:rPr sz="3600" b="0" dirty="0">
                <a:solidFill>
                  <a:srgbClr val="002060"/>
                </a:solidFill>
                <a:latin typeface="Engravers MT" panose="02090707080505020304" pitchFamily="18" charset="0"/>
              </a:rPr>
              <a:t>review!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621DE0A5-1220-4EFF-8564-73EF900256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9" t="25221" r="14057" b="26488"/>
          <a:stretch/>
        </p:blipFill>
        <p:spPr>
          <a:xfrm>
            <a:off x="3426144" y="5634282"/>
            <a:ext cx="1515452" cy="102047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F836D2E7-E43C-434F-88BD-7279669CD8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t="12173" r="26488" b="11852"/>
          <a:stretch/>
        </p:blipFill>
        <p:spPr>
          <a:xfrm>
            <a:off x="5733798" y="5431036"/>
            <a:ext cx="901241" cy="1426964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35413158-EACA-478F-BC23-07179B9CBD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1" t="24328" r="16890" b="24091"/>
          <a:stretch/>
        </p:blipFill>
        <p:spPr>
          <a:xfrm>
            <a:off x="7427242" y="5451156"/>
            <a:ext cx="1537719" cy="12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30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6"/>
          <p:cNvSpPr/>
          <p:nvPr/>
        </p:nvSpPr>
        <p:spPr>
          <a:xfrm>
            <a:off x="3426144" y="1719808"/>
            <a:ext cx="5339711" cy="183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200" tIns="457200" rIns="457200" bIns="457200">
            <a:normAutofit/>
          </a:bodyPr>
          <a:lstStyle>
            <a:lvl1pPr algn="l">
              <a:defRPr sz="44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2060"/>
                </a:solidFill>
                <a:latin typeface="Engravers MT" panose="02090707080505020304" pitchFamily="18" charset="0"/>
              </a:rPr>
              <a:t>Let’s</a:t>
            </a:r>
            <a:r>
              <a:rPr sz="3600" dirty="0">
                <a:solidFill>
                  <a:srgbClr val="002060"/>
                </a:solidFill>
                <a:latin typeface="Calisto MT" panose="02040603050505030304" pitchFamily="18" charset="0"/>
              </a:rPr>
              <a:t> </a:t>
            </a:r>
            <a:r>
              <a:rPr sz="3600" b="0" dirty="0">
                <a:solidFill>
                  <a:srgbClr val="002060"/>
                </a:solidFill>
                <a:latin typeface="Engravers MT" panose="02090707080505020304" pitchFamily="18" charset="0"/>
              </a:rPr>
              <a:t>review!</a:t>
            </a:r>
          </a:p>
        </p:txBody>
      </p:sp>
      <p:sp>
        <p:nvSpPr>
          <p:cNvPr id="5" name="Shape 50">
            <a:extLst>
              <a:ext uri="{FF2B5EF4-FFF2-40B4-BE49-F238E27FC236}">
                <a16:creationId xmlns:a16="http://schemas.microsoft.com/office/drawing/2014/main" xmlns="" id="{9D564681-B135-4BD1-8A0D-35320EA03E53}"/>
              </a:ext>
            </a:extLst>
          </p:cNvPr>
          <p:cNvSpPr/>
          <p:nvPr/>
        </p:nvSpPr>
        <p:spPr>
          <a:xfrm>
            <a:off x="1242236" y="3062043"/>
            <a:ext cx="9707526" cy="3137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 algn="ctr">
              <a:buSzPct val="100000"/>
            </a:pPr>
            <a:r>
              <a:rPr lang="en-US" sz="3200" b="1" dirty="0">
                <a:latin typeface="Calisto MT"/>
                <a:ea typeface="Calisto MT"/>
                <a:cs typeface="Calisto MT"/>
                <a:sym typeface="Calisto MT"/>
              </a:rPr>
              <a:t>Subject and Theme</a:t>
            </a:r>
          </a:p>
          <a:p>
            <a:pPr>
              <a:buSzPct val="100000"/>
            </a:pPr>
            <a:endParaRPr lang="en-US" sz="3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1371600" lvl="2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The </a:t>
            </a:r>
            <a:r>
              <a:rPr lang="en-US"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subject</a:t>
            </a:r>
            <a:r>
              <a:rPr lang="en-US" sz="28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is the song’s topic.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endParaRPr lang="en-US"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endParaRPr lang="en-US" sz="28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1371600" lvl="2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The </a:t>
            </a:r>
            <a:r>
              <a:rPr lang="en-US"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theme</a:t>
            </a:r>
            <a:r>
              <a:rPr lang="en-US" sz="28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is the message. </a:t>
            </a:r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29C55B27-A0D2-48C8-AF35-CBA74286DC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18410" r="31606" b="18379"/>
          <a:stretch/>
        </p:blipFill>
        <p:spPr>
          <a:xfrm>
            <a:off x="7998224" y="3842748"/>
            <a:ext cx="696246" cy="112307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B2CCA4BA-20C2-426F-9D3B-CB8F1529A4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0" t="20490" r="20889" b="22226"/>
          <a:stretch/>
        </p:blipFill>
        <p:spPr>
          <a:xfrm>
            <a:off x="7011833" y="5075402"/>
            <a:ext cx="986391" cy="94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6"/>
          <p:cNvSpPr/>
          <p:nvPr/>
        </p:nvSpPr>
        <p:spPr>
          <a:xfrm>
            <a:off x="3426144" y="1719808"/>
            <a:ext cx="5339711" cy="183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200" tIns="457200" rIns="457200" bIns="457200">
            <a:normAutofit/>
          </a:bodyPr>
          <a:lstStyle>
            <a:lvl1pPr algn="l">
              <a:defRPr sz="44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2060"/>
                </a:solidFill>
                <a:latin typeface="Engravers MT" panose="02090707080505020304" pitchFamily="18" charset="0"/>
              </a:rPr>
              <a:t>Let’s</a:t>
            </a:r>
            <a:r>
              <a:rPr sz="3600" dirty="0">
                <a:solidFill>
                  <a:srgbClr val="002060"/>
                </a:solidFill>
                <a:latin typeface="Calisto MT" panose="02040603050505030304" pitchFamily="18" charset="0"/>
              </a:rPr>
              <a:t> </a:t>
            </a:r>
            <a:r>
              <a:rPr sz="3600" b="0" dirty="0">
                <a:solidFill>
                  <a:srgbClr val="002060"/>
                </a:solidFill>
                <a:latin typeface="Engravers MT" panose="02090707080505020304" pitchFamily="18" charset="0"/>
              </a:rPr>
              <a:t>review!</a:t>
            </a:r>
          </a:p>
        </p:txBody>
      </p:sp>
      <p:sp>
        <p:nvSpPr>
          <p:cNvPr id="4" name="Shape 50"/>
          <p:cNvSpPr/>
          <p:nvPr/>
        </p:nvSpPr>
        <p:spPr>
          <a:xfrm>
            <a:off x="1242236" y="3183963"/>
            <a:ext cx="9707526" cy="3137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 algn="ctr">
              <a:buSzPct val="100000"/>
            </a:pPr>
            <a:r>
              <a:rPr lang="en-US" sz="3200" b="1" dirty="0">
                <a:latin typeface="Calisto MT"/>
                <a:ea typeface="Calisto MT"/>
                <a:cs typeface="Calisto MT"/>
                <a:sym typeface="Calisto MT"/>
              </a:rPr>
              <a:t>Rhythm and syllables</a:t>
            </a:r>
          </a:p>
          <a:p>
            <a:pPr>
              <a:buSzPct val="100000"/>
            </a:pPr>
            <a:endParaRPr lang="en-US" sz="3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Each line of the </a:t>
            </a:r>
            <a:r>
              <a:rPr lang="en-US"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verse</a:t>
            </a:r>
            <a:r>
              <a:rPr lang="en-US" sz="28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should have about the same number of </a:t>
            </a:r>
            <a:r>
              <a:rPr lang="en-US"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syllables</a:t>
            </a: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. 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endParaRPr lang="en-US" sz="1200" dirty="0"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The </a:t>
            </a:r>
            <a:r>
              <a:rPr lang="en-US"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message</a:t>
            </a:r>
            <a:r>
              <a:rPr lang="en-US" sz="28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is what the song communicates about the </a:t>
            </a:r>
            <a:r>
              <a:rPr lang="en-US"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theme</a:t>
            </a: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.</a:t>
            </a:r>
          </a:p>
          <a:p>
            <a:pPr lvl="0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/>
            <a:endParaRPr sz="3400" dirty="0">
              <a:latin typeface="Calisto MT"/>
              <a:ea typeface="Calisto MT"/>
              <a:cs typeface="Calisto MT"/>
              <a:sym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65991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6"/>
          <p:cNvSpPr/>
          <p:nvPr/>
        </p:nvSpPr>
        <p:spPr>
          <a:xfrm>
            <a:off x="3426144" y="1719808"/>
            <a:ext cx="5339711" cy="183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200" tIns="457200" rIns="457200" bIns="457200">
            <a:normAutofit/>
          </a:bodyPr>
          <a:lstStyle>
            <a:lvl1pPr algn="l">
              <a:defRPr sz="44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2060"/>
                </a:solidFill>
                <a:latin typeface="Engravers MT" panose="02090707080505020304" pitchFamily="18" charset="0"/>
              </a:rPr>
              <a:t>Let’s</a:t>
            </a:r>
            <a:r>
              <a:rPr sz="3600" dirty="0">
                <a:solidFill>
                  <a:srgbClr val="002060"/>
                </a:solidFill>
                <a:latin typeface="Calisto MT" panose="02040603050505030304" pitchFamily="18" charset="0"/>
              </a:rPr>
              <a:t> </a:t>
            </a:r>
            <a:r>
              <a:rPr sz="3600" b="0" dirty="0">
                <a:solidFill>
                  <a:srgbClr val="002060"/>
                </a:solidFill>
                <a:latin typeface="Engravers MT" panose="02090707080505020304" pitchFamily="18" charset="0"/>
              </a:rPr>
              <a:t>review!</a:t>
            </a:r>
          </a:p>
        </p:txBody>
      </p:sp>
      <p:sp>
        <p:nvSpPr>
          <p:cNvPr id="4" name="Shape 50">
            <a:extLst>
              <a:ext uri="{FF2B5EF4-FFF2-40B4-BE49-F238E27FC236}">
                <a16:creationId xmlns:a16="http://schemas.microsoft.com/office/drawing/2014/main" xmlns="" id="{381BEBE2-D442-4698-B151-C72BF387B0E2}"/>
              </a:ext>
            </a:extLst>
          </p:cNvPr>
          <p:cNvSpPr/>
          <p:nvPr/>
        </p:nvSpPr>
        <p:spPr>
          <a:xfrm>
            <a:off x="1242236" y="3183963"/>
            <a:ext cx="9432852" cy="3769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 algn="ctr">
              <a:buSzPct val="100000"/>
            </a:pPr>
            <a:r>
              <a:rPr lang="en-US" sz="3600" b="1" dirty="0">
                <a:latin typeface="Calisto MT"/>
                <a:ea typeface="Calisto MT"/>
                <a:cs typeface="Calisto MT"/>
                <a:sym typeface="Calisto MT"/>
              </a:rPr>
              <a:t>Rhyme</a:t>
            </a:r>
          </a:p>
          <a:p>
            <a:pPr algn="ctr">
              <a:buSzPct val="100000"/>
            </a:pPr>
            <a:endParaRPr lang="en-US" sz="2400" b="1" dirty="0">
              <a:solidFill>
                <a:srgbClr val="002060"/>
              </a:solidFill>
              <a:latin typeface="Calisto MT"/>
              <a:ea typeface="Calisto MT"/>
              <a:cs typeface="Calisto MT"/>
              <a:sym typeface="Calisto MT"/>
            </a:endParaRPr>
          </a:p>
          <a:p>
            <a:pPr marL="1371600" lvl="2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Most songs follow a </a:t>
            </a:r>
            <a:r>
              <a:rPr lang="en-US"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rhyme</a:t>
            </a:r>
            <a:r>
              <a:rPr lang="en-US" sz="28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scheme. 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060"/>
              </a:solidFill>
              <a:latin typeface="Calisto MT"/>
              <a:ea typeface="Calisto MT"/>
              <a:cs typeface="Calisto MT"/>
              <a:sym typeface="Calisto MT"/>
            </a:endParaRPr>
          </a:p>
          <a:p>
            <a:pPr marL="1371600" lvl="2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Rhymes</a:t>
            </a:r>
            <a:r>
              <a:rPr lang="en-US" sz="28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can be exact or approximate.</a:t>
            </a:r>
          </a:p>
          <a:p>
            <a:pPr lvl="0">
              <a:buSzPct val="100000"/>
            </a:pPr>
            <a:endParaRPr lang="en-US" sz="28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>
              <a:buSzPct val="100000"/>
            </a:pPr>
            <a:endParaRPr lang="en-US" sz="28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/>
            <a:endParaRPr sz="20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/>
            <a:endParaRPr sz="2400" dirty="0">
              <a:latin typeface="Calisto MT"/>
              <a:ea typeface="Calisto MT"/>
              <a:cs typeface="Calisto MT"/>
              <a:sym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07946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46"/>
          <p:cNvSpPr/>
          <p:nvPr/>
        </p:nvSpPr>
        <p:spPr>
          <a:xfrm>
            <a:off x="3426144" y="1719808"/>
            <a:ext cx="5339711" cy="183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200" tIns="457200" rIns="457200" bIns="457200">
            <a:normAutofit/>
          </a:bodyPr>
          <a:lstStyle>
            <a:lvl1pPr algn="l">
              <a:defRPr sz="4400" b="1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002060"/>
                </a:solidFill>
                <a:latin typeface="Engravers MT" panose="02090707080505020304" pitchFamily="18" charset="0"/>
              </a:rPr>
              <a:t>Let’s</a:t>
            </a:r>
            <a:r>
              <a:rPr sz="3600" dirty="0">
                <a:solidFill>
                  <a:srgbClr val="002060"/>
                </a:solidFill>
                <a:latin typeface="Calisto MT" panose="02040603050505030304" pitchFamily="18" charset="0"/>
              </a:rPr>
              <a:t> </a:t>
            </a:r>
            <a:r>
              <a:rPr sz="3600" b="0" dirty="0">
                <a:solidFill>
                  <a:srgbClr val="002060"/>
                </a:solidFill>
                <a:latin typeface="Engravers MT" panose="02090707080505020304" pitchFamily="18" charset="0"/>
              </a:rPr>
              <a:t>review!</a:t>
            </a:r>
          </a:p>
        </p:txBody>
      </p:sp>
      <p:sp>
        <p:nvSpPr>
          <p:cNvPr id="5" name="Shape 50">
            <a:extLst>
              <a:ext uri="{FF2B5EF4-FFF2-40B4-BE49-F238E27FC236}">
                <a16:creationId xmlns:a16="http://schemas.microsoft.com/office/drawing/2014/main" xmlns="" id="{CDD3EA16-5C9A-4074-AE06-2F9268C2538C}"/>
              </a:ext>
            </a:extLst>
          </p:cNvPr>
          <p:cNvSpPr/>
          <p:nvPr/>
        </p:nvSpPr>
        <p:spPr>
          <a:xfrm>
            <a:off x="1242236" y="3183963"/>
            <a:ext cx="9432852" cy="3769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normAutofit/>
          </a:bodyPr>
          <a:lstStyle/>
          <a:p>
            <a:pPr algn="ctr">
              <a:buSzPct val="100000"/>
            </a:pPr>
            <a:r>
              <a:rPr lang="en-US" sz="3600" b="1" dirty="0">
                <a:latin typeface="Calisto MT"/>
                <a:ea typeface="Calisto MT"/>
                <a:cs typeface="Calisto MT"/>
                <a:sym typeface="Calisto MT"/>
              </a:rPr>
              <a:t>Sensory details and</a:t>
            </a:r>
            <a:r>
              <a:rPr lang="en-US" sz="3600" dirty="0"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lang="en-US" sz="3600" b="1" dirty="0">
                <a:latin typeface="Calisto MT"/>
                <a:ea typeface="Calisto MT"/>
                <a:cs typeface="Calisto MT"/>
                <a:sym typeface="Calisto MT"/>
              </a:rPr>
              <a:t>images</a:t>
            </a:r>
          </a:p>
          <a:p>
            <a:pPr algn="ctr">
              <a:buSzPct val="100000"/>
            </a:pPr>
            <a:endParaRPr lang="en-US" sz="2800" dirty="0">
              <a:solidFill>
                <a:srgbClr val="002060"/>
              </a:solidFill>
              <a:latin typeface="Calisto MT"/>
              <a:ea typeface="Calisto MT"/>
              <a:cs typeface="Calisto MT"/>
              <a:sym typeface="Calisto MT"/>
            </a:endParaRP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Lyrics paint mental pictures to communicate their </a:t>
            </a:r>
            <a:r>
              <a:rPr lang="en-US" sz="2800" b="1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theme</a:t>
            </a:r>
            <a:r>
              <a:rPr lang="en-US" sz="2800" dirty="0">
                <a:solidFill>
                  <a:srgbClr val="002060"/>
                </a:solidFill>
                <a:latin typeface="Calisto MT"/>
                <a:ea typeface="Calisto MT"/>
                <a:cs typeface="Calisto MT"/>
                <a:sym typeface="Calisto MT"/>
              </a:rPr>
              <a:t> </a:t>
            </a:r>
            <a:r>
              <a:rPr lang="en-US" sz="2800" dirty="0">
                <a:latin typeface="Calisto MT"/>
                <a:ea typeface="Calisto MT"/>
                <a:cs typeface="Calisto MT"/>
                <a:sym typeface="Calisto MT"/>
              </a:rPr>
              <a:t>and convey emotions.</a:t>
            </a:r>
          </a:p>
          <a:p>
            <a:pPr lvl="0">
              <a:buSzPct val="100000"/>
            </a:pP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>
              <a:buSzPct val="100000"/>
            </a:pPr>
            <a:endParaRPr lang="en-US" sz="2400" dirty="0">
              <a:latin typeface="Calisto MT"/>
              <a:ea typeface="Calisto MT"/>
              <a:cs typeface="Calisto MT"/>
              <a:sym typeface="Calisto MT"/>
            </a:endParaRPr>
          </a:p>
          <a:p>
            <a:pPr lvl="0"/>
            <a:endParaRPr dirty="0">
              <a:latin typeface="Calisto MT"/>
              <a:ea typeface="Calisto MT"/>
              <a:cs typeface="Calisto MT"/>
              <a:sym typeface="Calisto MT"/>
            </a:endParaRPr>
          </a:p>
          <a:p>
            <a:pPr lvl="0"/>
            <a:endParaRPr sz="2000" dirty="0">
              <a:latin typeface="Calisto MT"/>
              <a:ea typeface="Calisto MT"/>
              <a:cs typeface="Calisto MT"/>
              <a:sym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095804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508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Calisto MT</vt:lpstr>
      <vt:lpstr>Engravers MT</vt:lpstr>
      <vt:lpstr>Lustria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Trisha Marks</dc:creator>
  <cp:lastModifiedBy>Aaron Helvig</cp:lastModifiedBy>
  <cp:revision>16</cp:revision>
  <dcterms:created xsi:type="dcterms:W3CDTF">2020-07-24T15:28:26Z</dcterms:created>
  <dcterms:modified xsi:type="dcterms:W3CDTF">2022-05-20T18:28:51Z</dcterms:modified>
</cp:coreProperties>
</file>